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17"/>
  </p:notesMasterIdLst>
  <p:sldIdLst>
    <p:sldId id="269" r:id="rId5"/>
    <p:sldId id="275" r:id="rId6"/>
    <p:sldId id="276" r:id="rId7"/>
    <p:sldId id="260" r:id="rId8"/>
    <p:sldId id="278" r:id="rId9"/>
    <p:sldId id="261" r:id="rId10"/>
    <p:sldId id="259" r:id="rId11"/>
    <p:sldId id="263" r:id="rId12"/>
    <p:sldId id="264" r:id="rId13"/>
    <p:sldId id="267" r:id="rId14"/>
    <p:sldId id="277" r:id="rId15"/>
    <p:sldId id="258" r:id="rId16"/>
  </p:sldIdLst>
  <p:sldSz cx="9906000" cy="6858000" type="A4"/>
  <p:notesSz cx="6807200" cy="9939338"/>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56" y="22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ika Yamaguchi (JP)" userId="75ec559a-6847-403d-afe4-515c17175166" providerId="ADAL" clId="{3936FB78-1D39-4BC4-9BA8-B2C50EBBC0FF}"/>
    <pc:docChg chg="undo custSel modSld">
      <pc:chgData name="Chika Yamaguchi (JP)" userId="75ec559a-6847-403d-afe4-515c17175166" providerId="ADAL" clId="{3936FB78-1D39-4BC4-9BA8-B2C50EBBC0FF}" dt="2025-01-29T10:42:03.429" v="47" actId="478"/>
      <pc:docMkLst>
        <pc:docMk/>
      </pc:docMkLst>
      <pc:sldChg chg="addSp delSp modSp mod">
        <pc:chgData name="Chika Yamaguchi (JP)" userId="75ec559a-6847-403d-afe4-515c17175166" providerId="ADAL" clId="{3936FB78-1D39-4BC4-9BA8-B2C50EBBC0FF}" dt="2025-01-29T10:41:57.380" v="43" actId="207"/>
        <pc:sldMkLst>
          <pc:docMk/>
          <pc:sldMk cId="2835789934" sldId="267"/>
        </pc:sldMkLst>
        <pc:spChg chg="mod">
          <ac:chgData name="Chika Yamaguchi (JP)" userId="75ec559a-6847-403d-afe4-515c17175166" providerId="ADAL" clId="{3936FB78-1D39-4BC4-9BA8-B2C50EBBC0FF}" dt="2025-01-29T10:41:57.380" v="43" actId="207"/>
          <ac:spMkLst>
            <pc:docMk/>
            <pc:sldMk cId="2835789934" sldId="267"/>
            <ac:spMk id="3" creationId="{00000000-0000-0000-0000-000000000000}"/>
          </ac:spMkLst>
        </pc:spChg>
      </pc:sldChg>
      <pc:sldChg chg="addSp delSp modSp mod">
        <pc:chgData name="Chika Yamaguchi (JP)" userId="75ec559a-6847-403d-afe4-515c17175166" providerId="ADAL" clId="{3936FB78-1D39-4BC4-9BA8-B2C50EBBC0FF}" dt="2025-01-29T10:41:46.389" v="38" actId="207"/>
        <pc:sldMkLst>
          <pc:docMk/>
          <pc:sldMk cId="2973694842" sldId="276"/>
        </pc:sldMkLst>
        <pc:spChg chg="mod">
          <ac:chgData name="Chika Yamaguchi (JP)" userId="75ec559a-6847-403d-afe4-515c17175166" providerId="ADAL" clId="{3936FB78-1D39-4BC4-9BA8-B2C50EBBC0FF}" dt="2025-01-29T10:41:46.389" v="38" actId="207"/>
          <ac:spMkLst>
            <pc:docMk/>
            <pc:sldMk cId="2973694842" sldId="276"/>
            <ac:spMk id="6" creationId="{00000000-0000-0000-0000-000000000000}"/>
          </ac:spMkLst>
        </pc:spChg>
        <pc:spChg chg="mod">
          <ac:chgData name="Chika Yamaguchi (JP)" userId="75ec559a-6847-403d-afe4-515c17175166" providerId="ADAL" clId="{3936FB78-1D39-4BC4-9BA8-B2C50EBBC0FF}" dt="2025-01-29T10:41:46.389" v="38" actId="207"/>
          <ac:spMkLst>
            <pc:docMk/>
            <pc:sldMk cId="2973694842" sldId="276"/>
            <ac:spMk id="7" creationId="{00000000-0000-0000-0000-000000000000}"/>
          </ac:spMkLst>
        </pc:spChg>
      </pc:sldChg>
      <pc:sldChg chg="addSp delSp modSp mod">
        <pc:chgData name="Chika Yamaguchi (JP)" userId="75ec559a-6847-403d-afe4-515c17175166" providerId="ADAL" clId="{3936FB78-1D39-4BC4-9BA8-B2C50EBBC0FF}" dt="2025-01-29T10:42:03.429" v="47" actId="478"/>
        <pc:sldMkLst>
          <pc:docMk/>
          <pc:sldMk cId="2582991032" sldId="277"/>
        </pc:sldMkLst>
        <pc:spChg chg="add del mod">
          <ac:chgData name="Chika Yamaguchi (JP)" userId="75ec559a-6847-403d-afe4-515c17175166" providerId="ADAL" clId="{3936FB78-1D39-4BC4-9BA8-B2C50EBBC0FF}" dt="2025-01-29T10:42:03.429" v="47" actId="478"/>
          <ac:spMkLst>
            <pc:docMk/>
            <pc:sldMk cId="2582991032" sldId="277"/>
            <ac:spMk id="3" creationId="{00000000-0000-0000-0000-000000000000}"/>
          </ac:spMkLst>
        </pc:spChg>
      </pc:sldChg>
      <pc:sldChg chg="addSp delSp modSp mod">
        <pc:chgData name="Chika Yamaguchi (JP)" userId="75ec559a-6847-403d-afe4-515c17175166" providerId="ADAL" clId="{3936FB78-1D39-4BC4-9BA8-B2C50EBBC0FF}" dt="2025-01-29T10:41:51.322" v="41" actId="207"/>
        <pc:sldMkLst>
          <pc:docMk/>
          <pc:sldMk cId="1982045693" sldId="278"/>
        </pc:sldMkLst>
        <pc:spChg chg="mod">
          <ac:chgData name="Chika Yamaguchi (JP)" userId="75ec559a-6847-403d-afe4-515c17175166" providerId="ADAL" clId="{3936FB78-1D39-4BC4-9BA8-B2C50EBBC0FF}" dt="2025-01-29T10:41:51.322" v="41" actId="207"/>
          <ac:spMkLst>
            <pc:docMk/>
            <pc:sldMk cId="1982045693" sldId="278"/>
            <ac:spMk id="6" creationId="{00000000-0000-0000-0000-000000000000}"/>
          </ac:spMkLst>
        </pc:spChg>
        <pc:spChg chg="mod">
          <ac:chgData name="Chika Yamaguchi (JP)" userId="75ec559a-6847-403d-afe4-515c17175166" providerId="ADAL" clId="{3936FB78-1D39-4BC4-9BA8-B2C50EBBC0FF}" dt="2025-01-29T10:41:51.322" v="41" actId="207"/>
          <ac:spMkLst>
            <pc:docMk/>
            <pc:sldMk cId="1982045693" sldId="278"/>
            <ac:spMk id="7" creationId="{00000000-0000-0000-0000-000000000000}"/>
          </ac:spMkLst>
        </pc:spChg>
      </pc:sldChg>
    </pc:docChg>
  </pc:docChgLst>
  <pc:docChgLst>
    <pc:chgData name="Tae Ogahara (JP)" userId="S::tae.ogahara@pwc.com::797b35a2-c8c6-4479-9efb-40f2bdfa16ee" providerId="AD" clId="Web-{E737704B-E74C-B001-E425-337D06F1CB97}"/>
    <pc:docChg chg="modSld">
      <pc:chgData name="Tae Ogahara (JP)" userId="S::tae.ogahara@pwc.com::797b35a2-c8c6-4479-9efb-40f2bdfa16ee" providerId="AD" clId="Web-{E737704B-E74C-B001-E425-337D06F1CB97}" dt="2025-01-23T03:50:57.289" v="15" actId="20577"/>
      <pc:docMkLst>
        <pc:docMk/>
      </pc:docMkLst>
      <pc:sldChg chg="modSp">
        <pc:chgData name="Tae Ogahara (JP)" userId="S::tae.ogahara@pwc.com::797b35a2-c8c6-4479-9efb-40f2bdfa16ee" providerId="AD" clId="Web-{E737704B-E74C-B001-E425-337D06F1CB97}" dt="2025-01-23T03:50:15.850" v="3" actId="20577"/>
        <pc:sldMkLst>
          <pc:docMk/>
          <pc:sldMk cId="2973694842" sldId="276"/>
        </pc:sldMkLst>
        <pc:spChg chg="mod">
          <ac:chgData name="Tae Ogahara (JP)" userId="S::tae.ogahara@pwc.com::797b35a2-c8c6-4479-9efb-40f2bdfa16ee" providerId="AD" clId="Web-{E737704B-E74C-B001-E425-337D06F1CB97}" dt="2025-01-23T03:50:15.850" v="3" actId="20577"/>
          <ac:spMkLst>
            <pc:docMk/>
            <pc:sldMk cId="2973694842" sldId="276"/>
            <ac:spMk id="6" creationId="{00000000-0000-0000-0000-000000000000}"/>
          </ac:spMkLst>
        </pc:spChg>
      </pc:sldChg>
      <pc:sldChg chg="modSp">
        <pc:chgData name="Tae Ogahara (JP)" userId="S::tae.ogahara@pwc.com::797b35a2-c8c6-4479-9efb-40f2bdfa16ee" providerId="AD" clId="Web-{E737704B-E74C-B001-E425-337D06F1CB97}" dt="2025-01-23T03:50:57.289" v="15" actId="20577"/>
        <pc:sldMkLst>
          <pc:docMk/>
          <pc:sldMk cId="1982045693" sldId="278"/>
        </pc:sldMkLst>
        <pc:spChg chg="mod">
          <ac:chgData name="Tae Ogahara (JP)" userId="S::tae.ogahara@pwc.com::797b35a2-c8c6-4479-9efb-40f2bdfa16ee" providerId="AD" clId="Web-{E737704B-E74C-B001-E425-337D06F1CB97}" dt="2025-01-23T03:50:57.289" v="15" actId="20577"/>
          <ac:spMkLst>
            <pc:docMk/>
            <pc:sldMk cId="1982045693" sldId="278"/>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8080AA-7C64-48C8-A380-C9AA326A133F}" type="datetimeFigureOut">
              <a:rPr kumimoji="1" lang="ja-JP" altLang="en-US" smtClean="0"/>
              <a:t>2025/1/31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DE5BC9A-12B9-464B-8104-A5D6D2908F88}" type="slidenum">
              <a:rPr kumimoji="1" lang="ja-JP" altLang="en-US" smtClean="0"/>
              <a:t>‹#›</a:t>
            </a:fld>
            <a:endParaRPr kumimoji="1" lang="ja-JP" altLang="en-US"/>
          </a:p>
        </p:txBody>
      </p:sp>
    </p:spTree>
    <p:extLst>
      <p:ext uri="{BB962C8B-B14F-4D97-AF65-F5344CB8AC3E}">
        <p14:creationId xmlns:p14="http://schemas.microsoft.com/office/powerpoint/2010/main" val="175106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70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208462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94821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8029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3379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312014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72095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70507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95542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69479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6390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86CD-0709-4B8C-A3D4-6078E80C3EE2}" type="datetimeFigureOut">
              <a:rPr kumimoji="1" lang="ja-JP" altLang="en-US" smtClean="0"/>
              <a:t>2025/1/31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4877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0000" y="1260000"/>
            <a:ext cx="8640000" cy="2160000"/>
          </a:xfrm>
        </p:spPr>
        <p:txBody>
          <a:bodyPr lIns="180000" tIns="180000" rIns="180000" bIns="180000">
            <a:normAutofit/>
          </a:bodyPr>
          <a:lstStyle/>
          <a:p>
            <a:pPr algn="ctr"/>
            <a:endParaRPr kumimoji="1" lang="ja-JP" altLang="en-US" sz="3600">
              <a:latin typeface="游明朝 Demibold" panose="02020600000000000000" pitchFamily="18" charset="-128"/>
              <a:ea typeface="游明朝 Demibold" panose="02020600000000000000" pitchFamily="18" charset="-128"/>
            </a:endParaRPr>
          </a:p>
        </p:txBody>
      </p:sp>
      <p:sp>
        <p:nvSpPr>
          <p:cNvPr id="3" name="テキスト プレースホルダー 2"/>
          <p:cNvSpPr>
            <a:spLocks noGrp="1"/>
          </p:cNvSpPr>
          <p:nvPr>
            <p:ph type="body" idx="1"/>
          </p:nvPr>
        </p:nvSpPr>
        <p:spPr>
          <a:xfrm>
            <a:off x="630000" y="3780000"/>
            <a:ext cx="8640000" cy="1440000"/>
          </a:xfrm>
        </p:spPr>
        <p:txBody>
          <a:bodyPr lIns="180000" tIns="180000" rIns="180000" bIns="180000">
            <a:normAutofit/>
          </a:bodyPr>
          <a:lstStyle/>
          <a:p>
            <a:endParaRPr kumimoji="1" lang="ja-JP" altLang="en-US" sz="180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67995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９</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前年度事業の実績等を踏まえた今年度事業の強化ポイント</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令和５年度先導的人材マッチング事業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 </a:t>
            </a:r>
            <a:r>
              <a:rPr lang="ja-JP" altLang="en-US" sz="1600" dirty="0">
                <a:solidFill>
                  <a:schemeClr val="tx1"/>
                </a:solidFill>
                <a:latin typeface="游明朝 Demibold" panose="02020600000000000000" pitchFamily="18" charset="-128"/>
                <a:ea typeface="游明朝 Demibold" panose="02020600000000000000" pitchFamily="18" charset="-128"/>
              </a:rPr>
              <a:t>の採択機関は提出必須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9</a:t>
            </a:fld>
            <a:endParaRPr lang="en-GB" sz="1200">
              <a:latin typeface="游明朝 Demibold" panose="02020600000000000000" pitchFamily="18" charset="-128"/>
              <a:ea typeface="游明朝 Demibold" panose="02020600000000000000" pitchFamily="18" charset="-128"/>
            </a:endParaRPr>
          </a:p>
        </p:txBody>
      </p:sp>
      <p:grpSp>
        <p:nvGrpSpPr>
          <p:cNvPr id="8" name="グループ化 7">
            <a:extLst>
              <a:ext uri="{FF2B5EF4-FFF2-40B4-BE49-F238E27FC236}">
                <a16:creationId xmlns:a16="http://schemas.microsoft.com/office/drawing/2014/main" id="{66FF15C2-F0A3-0E87-B31B-AB3ED8122F13}"/>
              </a:ext>
            </a:extLst>
          </p:cNvPr>
          <p:cNvGrpSpPr/>
          <p:nvPr/>
        </p:nvGrpSpPr>
        <p:grpSpPr>
          <a:xfrm>
            <a:off x="630000" y="2529000"/>
            <a:ext cx="8640000" cy="1800000"/>
            <a:chOff x="630000" y="2340000"/>
            <a:chExt cx="8640000" cy="1080000"/>
          </a:xfrm>
          <a:solidFill>
            <a:schemeClr val="accent3">
              <a:lumMod val="20000"/>
              <a:lumOff val="80000"/>
            </a:schemeClr>
          </a:solidFill>
        </p:grpSpPr>
        <p:sp>
          <p:nvSpPr>
            <p:cNvPr id="9" name="正方形/長方形 8">
              <a:extLst>
                <a:ext uri="{FF2B5EF4-FFF2-40B4-BE49-F238E27FC236}">
                  <a16:creationId xmlns:a16="http://schemas.microsoft.com/office/drawing/2014/main" id="{78CE4674-5F17-3932-6EAA-B1501E76F841}"/>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36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前年度事業における計画に対する実績　</a:t>
              </a:r>
              <a:br>
                <a:rPr lang="en-US" altLang="ja-JP" sz="1200">
                  <a:solidFill>
                    <a:schemeClr val="tx1"/>
                  </a:solidFill>
                  <a:latin typeface="游明朝 Demibold" panose="02020600000000000000" pitchFamily="18" charset="-128"/>
                  <a:ea typeface="游明朝 Demibold" panose="02020600000000000000" pitchFamily="18" charset="-128"/>
                </a:rPr>
              </a:b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前年度事業の公募申請時に挙げた強化ポイントの取組有無と、取組を通じた改善内容</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今年度事業の強化ポイント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これまでの人材マッチング事業の運営を踏まえて、改善すべき課題</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今年度取り組むもの及び、中長期的に取り組むものの双方</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0" name="正方形/長方形 9">
              <a:extLst>
                <a:ext uri="{FF2B5EF4-FFF2-40B4-BE49-F238E27FC236}">
                  <a16:creationId xmlns:a16="http://schemas.microsoft.com/office/drawing/2014/main" id="{1FABFAF4-A6B3-E301-073A-F989C741573A}"/>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835789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en-US" altLang="ja-JP" sz="1600" dirty="0">
                <a:solidFill>
                  <a:schemeClr val="tx1"/>
                </a:solidFill>
                <a:latin typeface="游明朝 Demibold" panose="02020600000000000000" pitchFamily="18" charset="-128"/>
                <a:ea typeface="游明朝 Demibold" panose="02020600000000000000" pitchFamily="18" charset="-128"/>
              </a:rPr>
              <a:t>10.</a:t>
            </a:r>
            <a:r>
              <a:rPr lang="ja-JP" altLang="en-US" sz="1600" dirty="0">
                <a:solidFill>
                  <a:schemeClr val="tx1"/>
                </a:solidFill>
                <a:latin typeface="游明朝 Demibold" panose="02020600000000000000" pitchFamily="18" charset="-128"/>
                <a:ea typeface="游明朝 Demibold" panose="02020600000000000000" pitchFamily="18" charset="-128"/>
              </a:rPr>
              <a:t>成約実績の創出に向けた改善計画</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令和５年度先導的人材マッチング事業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で成約０件の採択機関のみ、提出必須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10</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a:extLst>
              <a:ext uri="{FF2B5EF4-FFF2-40B4-BE49-F238E27FC236}">
                <a16:creationId xmlns:a16="http://schemas.microsoft.com/office/drawing/2014/main" id="{89E4A48F-6233-F2D0-B7DF-C589E8BD5069}"/>
              </a:ext>
            </a:extLst>
          </p:cNvPr>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a:extLst>
                <a:ext uri="{FF2B5EF4-FFF2-40B4-BE49-F238E27FC236}">
                  <a16:creationId xmlns:a16="http://schemas.microsoft.com/office/drawing/2014/main" id="{61D76D1D-7E2F-28FC-8C54-9957EFEE617F}"/>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前年度事業において、補助対象となる成約が０件に留まった理由</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上記を踏まえ、成約実績を創出するために本年度取り組む施策　等</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1" name="正方形/長方形 10">
              <a:extLst>
                <a:ext uri="{FF2B5EF4-FFF2-40B4-BE49-F238E27FC236}">
                  <a16:creationId xmlns:a16="http://schemas.microsoft.com/office/drawing/2014/main" id="{6F1E8367-E442-5D6F-1533-8CCFB791D01C}"/>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58299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9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45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１</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ja-JP" sz="1600">
                <a:solidFill>
                  <a:schemeClr val="tx1"/>
                </a:solidFill>
                <a:latin typeface="游明朝 Demibold" panose="02020600000000000000" pitchFamily="18" charset="-128"/>
                <a:ea typeface="游明朝 Demibold" panose="02020600000000000000" pitchFamily="18" charset="-128"/>
              </a:rPr>
              <a:t>コンソーシアムにおける本事業の位置づけ</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a:t>
            </a:fld>
            <a:endParaRPr lang="en-GB" sz="1200">
              <a:latin typeface="游明朝 Demibold" panose="02020600000000000000" pitchFamily="18" charset="-128"/>
              <a:ea typeface="游明朝 Demibold" panose="02020600000000000000" pitchFamily="18" charset="-128"/>
            </a:endParaRPr>
          </a:p>
        </p:txBody>
      </p:sp>
      <p:grpSp>
        <p:nvGrpSpPr>
          <p:cNvPr id="13" name="グループ化 12"/>
          <p:cNvGrpSpPr/>
          <p:nvPr/>
        </p:nvGrpSpPr>
        <p:grpSpPr>
          <a:xfrm>
            <a:off x="630000" y="2880000"/>
            <a:ext cx="8640000" cy="1080000"/>
            <a:chOff x="630000" y="2340000"/>
            <a:chExt cx="8640000" cy="1080000"/>
          </a:xfrm>
          <a:solidFill>
            <a:schemeClr val="accent3">
              <a:lumMod val="20000"/>
              <a:lumOff val="80000"/>
            </a:schemeClr>
          </a:solidFill>
        </p:grpSpPr>
        <p:sp>
          <p:nvSpPr>
            <p:cNvPr id="14" name="正方形/長方形 13"/>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本事業へ応募する理由</a:t>
              </a:r>
            </a:p>
          </p:txBody>
        </p:sp>
        <p:sp>
          <p:nvSpPr>
            <p:cNvPr id="15" name="正方形/長方形 14"/>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915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２</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コンソーシアムにおける中期収支計画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2</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a:solidFill>
                    <a:schemeClr val="tx1"/>
                  </a:solidFill>
                  <a:latin typeface="游明朝 Demibold"/>
                  <a:ea typeface="游明朝 Demibold"/>
                </a:rPr>
                <a:t>ハイレベル人材のマッチングに係る３か年</a:t>
              </a:r>
              <a:r>
                <a:rPr lang="en-US" altLang="ja-JP" sz="1200">
                  <a:solidFill>
                    <a:schemeClr val="tx1"/>
                  </a:solidFill>
                  <a:latin typeface="游明朝 Demibold"/>
                  <a:ea typeface="游明朝 Demibold"/>
                </a:rPr>
                <a:t>(</a:t>
              </a:r>
              <a:r>
                <a:rPr lang="ja-JP" altLang="en-US" sz="1200">
                  <a:solidFill>
                    <a:schemeClr val="tx1"/>
                  </a:solidFill>
                  <a:latin typeface="游明朝 Demibold"/>
                  <a:ea typeface="游明朝 Demibold"/>
                </a:rPr>
                <a:t>～</a:t>
              </a:r>
              <a:r>
                <a:rPr lang="en-US" altLang="ja-JP" sz="1200">
                  <a:solidFill>
                    <a:schemeClr val="tx1"/>
                  </a:solidFill>
                  <a:latin typeface="游明朝 Demibold"/>
                  <a:ea typeface="游明朝 Demibold"/>
                </a:rPr>
                <a:t>2027</a:t>
              </a:r>
              <a:r>
                <a:rPr lang="ja-JP" altLang="en-US" sz="1200">
                  <a:solidFill>
                    <a:schemeClr val="tx1"/>
                  </a:solidFill>
                  <a:latin typeface="游明朝 Demibold"/>
                  <a:ea typeface="游明朝 Demibold"/>
                </a:rPr>
                <a:t>年</a:t>
              </a:r>
              <a:r>
                <a:rPr lang="en-US" altLang="ja-JP" sz="1200">
                  <a:solidFill>
                    <a:schemeClr val="tx1"/>
                  </a:solidFill>
                  <a:latin typeface="游明朝 Demibold"/>
                  <a:ea typeface="游明朝 Demibold"/>
                </a:rPr>
                <a:t>)</a:t>
              </a:r>
              <a:r>
                <a:rPr lang="ja-JP" altLang="en-US" sz="1200">
                  <a:solidFill>
                    <a:schemeClr val="tx1"/>
                  </a:solidFill>
                  <a:latin typeface="游明朝 Demibold"/>
                  <a:ea typeface="游明朝 Demibold"/>
                </a:rPr>
                <a:t>の収支計画　</a:t>
              </a:r>
              <a:endParaRPr lang="en-US" altLang="ja-JP" sz="1200">
                <a:solidFill>
                  <a:schemeClr val="tx1"/>
                </a:solidFill>
                <a:latin typeface="游明朝 Demibold"/>
                <a:ea typeface="游明朝 Demibold"/>
              </a:endParaRP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収支計画においては、３か年の収入計画と</a:t>
              </a:r>
              <a:r>
                <a:rPr kumimoji="1" lang="ja-JP" altLang="en-US" sz="1200">
                  <a:solidFill>
                    <a:schemeClr val="tx1"/>
                  </a:solidFill>
                  <a:latin typeface="游明朝 Demibold" panose="02020600000000000000" pitchFamily="18" charset="-128"/>
                  <a:ea typeface="游明朝 Demibold" panose="02020600000000000000" pitchFamily="18" charset="-128"/>
                </a:rPr>
                <a:t>支出計画の２つに分けて、記載すること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収入計画であれば成約件数や手数料収入等、支出計画であれば人件費や</a:t>
              </a:r>
              <a:r>
                <a:rPr kumimoji="1" lang="en-US" altLang="ja-JP" sz="1200">
                  <a:solidFill>
                    <a:schemeClr val="tx1"/>
                  </a:solidFill>
                  <a:latin typeface="游明朝 Demibold" panose="02020600000000000000" pitchFamily="18" charset="-128"/>
                  <a:ea typeface="游明朝 Demibold" panose="02020600000000000000" pitchFamily="18" charset="-128"/>
                </a:rPr>
                <a:t>DB</a:t>
              </a:r>
              <a:r>
                <a:rPr kumimoji="1" lang="ja-JP" altLang="en-US" sz="1200">
                  <a:solidFill>
                    <a:schemeClr val="tx1"/>
                  </a:solidFill>
                  <a:latin typeface="游明朝 Demibold" panose="02020600000000000000" pitchFamily="18" charset="-128"/>
                  <a:ea typeface="游明朝 Demibold" panose="02020600000000000000" pitchFamily="18" charset="-128"/>
                </a:rPr>
                <a:t>利用料等、内訳についても、可能な限り、詳細に記載すること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収支計画に係る予実管理の方法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予実管理を行う方法</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管理方法、予実確認のタイミング、管理対象とする項目等</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97369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３</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コンソーシアムにおける中期事業計画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3</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「２．コンソーシアムにおける中期収支計画」を達成するための事業計画</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３か年</a:t>
              </a:r>
              <a:r>
                <a:rPr lang="en-US" altLang="ja-JP" sz="1200">
                  <a:solidFill>
                    <a:schemeClr val="tx1"/>
                  </a:solidFill>
                  <a:latin typeface="游明朝 Demibold" panose="02020600000000000000" pitchFamily="18" charset="-128"/>
                  <a:ea typeface="游明朝 Demibold" panose="02020600000000000000" pitchFamily="18" charset="-128"/>
                </a:rPr>
                <a:t>)</a:t>
              </a:r>
              <a:br>
                <a:rPr lang="ja-JP" altLang="en-US"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収入を拡大させる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支出を抑制するための具体的な行動計画　等</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任意</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ハイレベル人材に係る人材マッチング事業以外での収入拡大に向けた取組</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98742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４</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コンソーシアムにおける本年度事業計画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4</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営業エリア、営業の対象とする企業</a:t>
              </a:r>
              <a:endParaRPr lang="en-US" altLang="ja-JP" dirty="0">
                <a:solidFill>
                  <a:schemeClr val="tx1"/>
                </a:solidFill>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マッチングを推進する人材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交付対象と、そうでないものは識別して記載すること</a:t>
              </a: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a:ea typeface="游明朝 Demibold"/>
                </a:rPr>
                <a:t>令和８年１月までの成約目標件数　</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雇用契約</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フルタイム</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と、雇用契約</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フルタイム</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以外を分けて記載すること（また、その内、「</a:t>
              </a:r>
              <a:r>
                <a:rPr lang="en-US" altLang="ja-JP" sz="1200" dirty="0">
                  <a:solidFill>
                    <a:schemeClr val="tx1"/>
                  </a:solidFill>
                  <a:latin typeface="游明朝 Demibold"/>
                  <a:ea typeface="游明朝 Demibold"/>
                </a:rPr>
                <a:t>DX</a:t>
              </a:r>
              <a:r>
                <a:rPr lang="ja-JP" altLang="en-US" sz="1200" dirty="0">
                  <a:solidFill>
                    <a:schemeClr val="tx1"/>
                  </a:solidFill>
                  <a:latin typeface="游明朝 Demibold"/>
                  <a:ea typeface="游明朝 Demibold"/>
                </a:rPr>
                <a:t>人材」「大企業人材」「スタートアップ企業」の成約目標件数もあわせて記載ください）</a:t>
              </a:r>
              <a:endParaRPr lang="en-US" altLang="ja-JP" sz="1200" dirty="0">
                <a:solidFill>
                  <a:schemeClr val="tx1"/>
                </a:solidFill>
                <a:latin typeface="游明朝 Demibold"/>
                <a:ea typeface="游明朝 Demibold"/>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kumimoji="1" lang="ja-JP" altLang="en-US" sz="1200" dirty="0">
                  <a:solidFill>
                    <a:schemeClr val="tx1"/>
                  </a:solidFill>
                  <a:latin typeface="游明朝 Demibold"/>
                  <a:ea typeface="游明朝 Demibold"/>
                </a:rPr>
                <a:t>令和７年１月末までに、職業紹介事業者に取り繋いだ、もしくは、申請主体が求人票を作成した、ハイレベル人材に係る</a:t>
              </a:r>
              <a:r>
                <a:rPr kumimoji="1" lang="ja-JP" altLang="en-US" sz="1200" b="1" u="sng" dirty="0">
                  <a:solidFill>
                    <a:schemeClr val="tx1"/>
                  </a:solidFill>
                  <a:latin typeface="游明朝 Demibold"/>
                  <a:ea typeface="游明朝 Demibold"/>
                </a:rPr>
                <a:t>未成約の</a:t>
              </a:r>
              <a:r>
                <a:rPr kumimoji="1" lang="ja-JP" altLang="en-US" sz="1200" dirty="0">
                  <a:solidFill>
                    <a:schemeClr val="tx1"/>
                  </a:solidFill>
                  <a:latin typeface="游明朝 Demibold"/>
                  <a:ea typeface="游明朝 Demibold"/>
                </a:rPr>
                <a:t>件数　</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現在進行形で人材紹介中のものに限る。該当する案件がなければ、０件と記載すること</a:t>
              </a:r>
              <a:endParaRPr lang="en-US" altLang="ja-JP" sz="1200" dirty="0">
                <a:solidFill>
                  <a:schemeClr val="tx1"/>
                </a:solidFill>
                <a:latin typeface="游明朝 Demibold"/>
                <a:ea typeface="游明朝 Demibold"/>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8204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５</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業務フロー</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5</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3000" y="2269394"/>
            <a:ext cx="8640000" cy="2319211"/>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地域企業における経営課題抽出の方法と進め方　</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人材マッチングの方法と進め方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人材マッチングを通じて経営課題を解決する仕組み</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人材マッチングを推進する経営課題、人材マッチングと他ソリューションの組み合わせ方、他部門との連携方法、</a:t>
              </a:r>
              <a:r>
                <a:rPr lang="en-US" altLang="ja-JP" sz="1200">
                  <a:solidFill>
                    <a:schemeClr val="tx1"/>
                  </a:solidFill>
                  <a:latin typeface="游明朝 Demibold" panose="02020600000000000000" pitchFamily="18" charset="-128"/>
                  <a:ea typeface="游明朝 Demibold" panose="02020600000000000000" pitchFamily="18" charset="-128"/>
                </a:rPr>
                <a:t>DX</a:t>
              </a:r>
              <a:r>
                <a:rPr lang="ja-JP" altLang="en-US" sz="1200">
                  <a:solidFill>
                    <a:schemeClr val="tx1"/>
                  </a:solidFill>
                  <a:latin typeface="游明朝 Demibold" panose="02020600000000000000" pitchFamily="18" charset="-128"/>
                  <a:ea typeface="游明朝 Demibold" panose="02020600000000000000" pitchFamily="18" charset="-128"/>
                </a:rPr>
                <a:t>支援・スタートアップ支援に向けた具体的な方法・連携策等</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も併せて記載すること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フォローアップの方法と進め方</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1256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６</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コンソーシアムの体制図</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6</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コンソーシアムにおける各団体の役割分担</a:t>
              </a: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補助金申請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企業・個人情報の取得・提出等を含む</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体制における役割分担・人員数</a:t>
              </a:r>
            </a:p>
          </p:txBody>
        </p:sp>
        <p:sp>
          <p:nvSpPr>
            <p:cNvPr id="11" name="正方形/長方形 10"/>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64412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７</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マッチング対象企業、コンソーシアム間での情報管理体制</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7</a:t>
            </a:fld>
            <a:endParaRPr lang="en-GB" sz="1200">
              <a:latin typeface="游明朝 Demibold" panose="02020600000000000000" pitchFamily="18" charset="-128"/>
              <a:ea typeface="游明朝 Demibold" panose="02020600000000000000" pitchFamily="18" charset="-128"/>
            </a:endParaRPr>
          </a:p>
        </p:txBody>
      </p:sp>
      <p:grpSp>
        <p:nvGrpSpPr>
          <p:cNvPr id="6" name="グループ化 5"/>
          <p:cNvGrpSpPr/>
          <p:nvPr/>
        </p:nvGrpSpPr>
        <p:grpSpPr>
          <a:xfrm>
            <a:off x="630000" y="2880000"/>
            <a:ext cx="8640000" cy="1080000"/>
            <a:chOff x="630000" y="2340000"/>
            <a:chExt cx="8640000" cy="1080000"/>
          </a:xfrm>
          <a:solidFill>
            <a:schemeClr val="accent3">
              <a:lumMod val="20000"/>
              <a:lumOff val="80000"/>
            </a:schemeClr>
          </a:solidFill>
        </p:grpSpPr>
        <p:sp>
          <p:nvSpPr>
            <p:cNvPr id="7" name="正方形/長方形 6"/>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マッチング対象企業から受領する情報と、その手段</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コンソーシアム間での情報管理体制</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8" name="正方形/長方形 7"/>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115901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８</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コンソーシアムとしてのアピールポイント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8</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880000"/>
            <a:ext cx="8640000" cy="10800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これまでの人材マッチング、経営コンサルティング等の実績</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その他、本事業へ応募するに際して、アピールしたい事項</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827829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78,5,Slide23"/>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A77B5E51DF13E4AAAF8D02891C49F75" ma:contentTypeVersion="4" ma:contentTypeDescription="Create a new document." ma:contentTypeScope="" ma:versionID="a265b13ac1204c2546a92fef7ea6a570">
  <xsd:schema xmlns:xsd="http://www.w3.org/2001/XMLSchema" xmlns:xs="http://www.w3.org/2001/XMLSchema" xmlns:p="http://schemas.microsoft.com/office/2006/metadata/properties" xmlns:ns2="a1d3f061-c536-4d3f-8817-46c36da2bd44" targetNamespace="http://schemas.microsoft.com/office/2006/metadata/properties" ma:root="true" ma:fieldsID="1b16fd146d4072d7caa28ff5668d77df" ns2:_="">
    <xsd:import namespace="a1d3f061-c536-4d3f-8817-46c36da2bd4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d3f061-c536-4d3f-8817-46c36da2bd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F82E5A-9CA7-40BA-8490-A09FF92EBD90}">
  <ds:schemaRefs>
    <ds:schemaRef ds:uri="http://purl.org/dc/dcmitype/"/>
    <ds:schemaRef ds:uri="http://schemas.microsoft.com/office/2006/documentManagement/types"/>
    <ds:schemaRef ds:uri="http://www.w3.org/XML/1998/namespace"/>
    <ds:schemaRef ds:uri="a1d3f061-c536-4d3f-8817-46c36da2bd44"/>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69206113-C651-4898-AA9C-73FFB995FB62}">
  <ds:schemaRefs>
    <ds:schemaRef ds:uri="http://schemas.microsoft.com/sharepoint/v3/contenttype/forms"/>
  </ds:schemaRefs>
</ds:datastoreItem>
</file>

<file path=customXml/itemProps3.xml><?xml version="1.0" encoding="utf-8"?>
<ds:datastoreItem xmlns:ds="http://schemas.openxmlformats.org/officeDocument/2006/customXml" ds:itemID="{BED9CB6D-22E7-4A63-AB2B-E64B0F2F8C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d3f061-c536-4d3f-8817-46c36da2bd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Template>
  <TotalTime>11</TotalTime>
  <Words>822</Words>
  <Application>Microsoft Office PowerPoint</Application>
  <PresentationFormat>A4 210 x 297 mm</PresentationFormat>
  <Paragraphs>73</Paragraphs>
  <Slides>12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游ゴシック</vt:lpstr>
      <vt:lpstr>游明朝 Demibold</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Ayumu Ohashi</dc:creator>
  <cp:lastModifiedBy>Chika Yamaguchi (JP)</cp:lastModifiedBy>
  <cp:revision>1</cp:revision>
  <cp:lastPrinted>2021-04-23T08:01:19Z</cp:lastPrinted>
  <dcterms:created xsi:type="dcterms:W3CDTF">2020-02-22T10:04:53Z</dcterms:created>
  <dcterms:modified xsi:type="dcterms:W3CDTF">2025-01-31T06:25:16Z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0x010100BA77B5E51DF13E4AAAF8D02891C49F75</vt:lpwstr>
  </property>
</Properties>
</file>