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60" r:id="rId4"/>
  </p:sldMasterIdLst>
  <p:notesMasterIdLst>
    <p:notesMasterId r:id="rId16"/>
  </p:notesMasterIdLst>
  <p:sldIdLst>
    <p:sldId id="269" r:id="rId5"/>
    <p:sldId id="275" r:id="rId6"/>
    <p:sldId id="276" r:id="rId7"/>
    <p:sldId id="260" r:id="rId8"/>
    <p:sldId id="278" r:id="rId9"/>
    <p:sldId id="261" r:id="rId10"/>
    <p:sldId id="259" r:id="rId11"/>
    <p:sldId id="263" r:id="rId12"/>
    <p:sldId id="264" r:id="rId13"/>
    <p:sldId id="267" r:id="rId14"/>
    <p:sldId id="277" r:id="rId15"/>
  </p:sldIdLst>
  <p:sldSz cx="9906000" cy="6858000" type="A4"/>
  <p:notesSz cx="6807200" cy="9939338"/>
  <p:custDataLst>
    <p:tags r:id="rId1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showGuides="1">
      <p:cViewPr varScale="1">
        <p:scale>
          <a:sx n="52" d="100"/>
          <a:sy n="52" d="100"/>
        </p:scale>
        <p:origin x="1492" y="264"/>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ika Yamaguchi (JP)" userId="75ec559a-6847-403d-afe4-515c17175166" providerId="ADAL" clId="{91D17AEF-9DC3-46A4-BF30-B47175390D41}"/>
    <pc:docChg chg="custSel modSld">
      <pc:chgData name="Chika Yamaguchi (JP)" userId="75ec559a-6847-403d-afe4-515c17175166" providerId="ADAL" clId="{91D17AEF-9DC3-46A4-BF30-B47175390D41}" dt="2025-03-21T09:13:10.044" v="9" actId="20577"/>
      <pc:docMkLst>
        <pc:docMk/>
      </pc:docMkLst>
      <pc:sldChg chg="modSp mod">
        <pc:chgData name="Chika Yamaguchi (JP)" userId="75ec559a-6847-403d-afe4-515c17175166" providerId="ADAL" clId="{91D17AEF-9DC3-46A4-BF30-B47175390D41}" dt="2025-03-21T09:12:16.097" v="6" actId="20577"/>
        <pc:sldMkLst>
          <pc:docMk/>
          <pc:sldMk cId="2835789934" sldId="267"/>
        </pc:sldMkLst>
        <pc:spChg chg="mod">
          <ac:chgData name="Chika Yamaguchi (JP)" userId="75ec559a-6847-403d-afe4-515c17175166" providerId="ADAL" clId="{91D17AEF-9DC3-46A4-BF30-B47175390D41}" dt="2025-03-21T09:12:16.097" v="6" actId="20577"/>
          <ac:spMkLst>
            <pc:docMk/>
            <pc:sldMk cId="2835789934" sldId="267"/>
            <ac:spMk id="3" creationId="{00000000-0000-0000-0000-000000000000}"/>
          </ac:spMkLst>
        </pc:spChg>
      </pc:sldChg>
      <pc:sldChg chg="modSp mod">
        <pc:chgData name="Chika Yamaguchi (JP)" userId="75ec559a-6847-403d-afe4-515c17175166" providerId="ADAL" clId="{91D17AEF-9DC3-46A4-BF30-B47175390D41}" dt="2025-03-21T09:11:01.369" v="0" actId="313"/>
        <pc:sldMkLst>
          <pc:docMk/>
          <pc:sldMk cId="2973694842" sldId="276"/>
        </pc:sldMkLst>
        <pc:spChg chg="mod">
          <ac:chgData name="Chika Yamaguchi (JP)" userId="75ec559a-6847-403d-afe4-515c17175166" providerId="ADAL" clId="{91D17AEF-9DC3-46A4-BF30-B47175390D41}" dt="2025-03-21T09:11:01.369" v="0" actId="313"/>
          <ac:spMkLst>
            <pc:docMk/>
            <pc:sldMk cId="2973694842" sldId="276"/>
            <ac:spMk id="6" creationId="{00000000-0000-0000-0000-000000000000}"/>
          </ac:spMkLst>
        </pc:spChg>
      </pc:sldChg>
      <pc:sldChg chg="modSp mod">
        <pc:chgData name="Chika Yamaguchi (JP)" userId="75ec559a-6847-403d-afe4-515c17175166" providerId="ADAL" clId="{91D17AEF-9DC3-46A4-BF30-B47175390D41}" dt="2025-03-21T09:13:10.044" v="9" actId="20577"/>
        <pc:sldMkLst>
          <pc:docMk/>
          <pc:sldMk cId="2582991032" sldId="277"/>
        </pc:sldMkLst>
        <pc:spChg chg="mod">
          <ac:chgData name="Chika Yamaguchi (JP)" userId="75ec559a-6847-403d-afe4-515c17175166" providerId="ADAL" clId="{91D17AEF-9DC3-46A4-BF30-B47175390D41}" dt="2025-03-21T09:13:10.044" v="9" actId="20577"/>
          <ac:spMkLst>
            <pc:docMk/>
            <pc:sldMk cId="2582991032" sldId="277"/>
            <ac:spMk id="3" creationId="{00000000-0000-0000-0000-000000000000}"/>
          </ac:spMkLst>
        </pc:spChg>
      </pc:sldChg>
      <pc:sldChg chg="modSp mod">
        <pc:chgData name="Chika Yamaguchi (JP)" userId="75ec559a-6847-403d-afe4-515c17175166" providerId="ADAL" clId="{91D17AEF-9DC3-46A4-BF30-B47175390D41}" dt="2025-03-21T09:11:52.214" v="3" actId="313"/>
        <pc:sldMkLst>
          <pc:docMk/>
          <pc:sldMk cId="1982045693" sldId="278"/>
        </pc:sldMkLst>
        <pc:spChg chg="mod">
          <ac:chgData name="Chika Yamaguchi (JP)" userId="75ec559a-6847-403d-afe4-515c17175166" providerId="ADAL" clId="{91D17AEF-9DC3-46A4-BF30-B47175390D41}" dt="2025-03-21T09:11:52.214" v="3" actId="313"/>
          <ac:spMkLst>
            <pc:docMk/>
            <pc:sldMk cId="1982045693" sldId="278"/>
            <ac:spMk id="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458080AA-7C64-48C8-A380-C9AA326A133F}" type="datetimeFigureOut">
              <a:rPr kumimoji="1" lang="ja-JP" altLang="en-US" smtClean="0"/>
              <a:t>2025/3/24</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CDE5BC9A-12B9-464B-8104-A5D6D2908F88}" type="slidenum">
              <a:rPr kumimoji="1" lang="ja-JP" altLang="en-US" smtClean="0"/>
              <a:t>‹#›</a:t>
            </a:fld>
            <a:endParaRPr kumimoji="1" lang="ja-JP" altLang="en-US"/>
          </a:p>
        </p:txBody>
      </p:sp>
    </p:spTree>
    <p:extLst>
      <p:ext uri="{BB962C8B-B14F-4D97-AF65-F5344CB8AC3E}">
        <p14:creationId xmlns:p14="http://schemas.microsoft.com/office/powerpoint/2010/main" val="1751061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269704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0DD86CD-0709-4B8C-A3D4-6078E80C3EE2}"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0CEB488-BCCA-4D30-AE50-073751BD6BC9}" type="slidenum">
              <a:rPr kumimoji="1" lang="ja-JP" altLang="en-US" smtClean="0"/>
              <a:t>‹#›</a:t>
            </a:fld>
            <a:endParaRPr kumimoji="1" lang="ja-JP" altLang="en-US"/>
          </a:p>
        </p:txBody>
      </p:sp>
    </p:spTree>
    <p:extLst>
      <p:ext uri="{BB962C8B-B14F-4D97-AF65-F5344CB8AC3E}">
        <p14:creationId xmlns:p14="http://schemas.microsoft.com/office/powerpoint/2010/main" val="2084628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0DD86CD-0709-4B8C-A3D4-6078E80C3EE2}"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0CEB488-BCCA-4D30-AE50-073751BD6BC9}" type="slidenum">
              <a:rPr kumimoji="1" lang="ja-JP" altLang="en-US" smtClean="0"/>
              <a:t>‹#›</a:t>
            </a:fld>
            <a:endParaRPr kumimoji="1" lang="ja-JP" altLang="en-US"/>
          </a:p>
        </p:txBody>
      </p:sp>
    </p:spTree>
    <p:extLst>
      <p:ext uri="{BB962C8B-B14F-4D97-AF65-F5344CB8AC3E}">
        <p14:creationId xmlns:p14="http://schemas.microsoft.com/office/powerpoint/2010/main" val="1948210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0DD86CD-0709-4B8C-A3D4-6078E80C3EE2}"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0CEB488-BCCA-4D30-AE50-073751BD6BC9}" type="slidenum">
              <a:rPr kumimoji="1" lang="ja-JP" altLang="en-US" smtClean="0"/>
              <a:t>‹#›</a:t>
            </a:fld>
            <a:endParaRPr kumimoji="1" lang="ja-JP" altLang="en-US"/>
          </a:p>
        </p:txBody>
      </p:sp>
    </p:spTree>
    <p:extLst>
      <p:ext uri="{BB962C8B-B14F-4D97-AF65-F5344CB8AC3E}">
        <p14:creationId xmlns:p14="http://schemas.microsoft.com/office/powerpoint/2010/main" val="1802921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0DD86CD-0709-4B8C-A3D4-6078E80C3EE2}"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0CEB488-BCCA-4D30-AE50-073751BD6BC9}" type="slidenum">
              <a:rPr kumimoji="1" lang="ja-JP" altLang="en-US" smtClean="0"/>
              <a:t>‹#›</a:t>
            </a:fld>
            <a:endParaRPr kumimoji="1" lang="ja-JP" altLang="en-US"/>
          </a:p>
        </p:txBody>
      </p:sp>
    </p:spTree>
    <p:extLst>
      <p:ext uri="{BB962C8B-B14F-4D97-AF65-F5344CB8AC3E}">
        <p14:creationId xmlns:p14="http://schemas.microsoft.com/office/powerpoint/2010/main" val="3833796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0DD86CD-0709-4B8C-A3D4-6078E80C3EE2}" type="datetimeFigureOut">
              <a:rPr kumimoji="1" lang="ja-JP" altLang="en-US" smtClean="0"/>
              <a:t>2025/3/24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0CEB488-BCCA-4D30-AE50-073751BD6BC9}" type="slidenum">
              <a:rPr kumimoji="1" lang="ja-JP" altLang="en-US" smtClean="0"/>
              <a:t>‹#›</a:t>
            </a:fld>
            <a:endParaRPr kumimoji="1" lang="ja-JP" altLang="en-US"/>
          </a:p>
        </p:txBody>
      </p:sp>
    </p:spTree>
    <p:extLst>
      <p:ext uri="{BB962C8B-B14F-4D97-AF65-F5344CB8AC3E}">
        <p14:creationId xmlns:p14="http://schemas.microsoft.com/office/powerpoint/2010/main" val="1312014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0DD86CD-0709-4B8C-A3D4-6078E80C3EE2}" type="datetimeFigureOut">
              <a:rPr kumimoji="1" lang="ja-JP" altLang="en-US" smtClean="0"/>
              <a:t>2025/3/24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0CEB488-BCCA-4D30-AE50-073751BD6BC9}" type="slidenum">
              <a:rPr kumimoji="1" lang="ja-JP" altLang="en-US" smtClean="0"/>
              <a:t>‹#›</a:t>
            </a:fld>
            <a:endParaRPr kumimoji="1" lang="ja-JP" altLang="en-US"/>
          </a:p>
        </p:txBody>
      </p:sp>
    </p:spTree>
    <p:extLst>
      <p:ext uri="{BB962C8B-B14F-4D97-AF65-F5344CB8AC3E}">
        <p14:creationId xmlns:p14="http://schemas.microsoft.com/office/powerpoint/2010/main" val="720950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0DD86CD-0709-4B8C-A3D4-6078E80C3EE2}" type="datetimeFigureOut">
              <a:rPr kumimoji="1" lang="ja-JP" altLang="en-US" smtClean="0"/>
              <a:t>2025/3/24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0CEB488-BCCA-4D30-AE50-073751BD6BC9}" type="slidenum">
              <a:rPr kumimoji="1" lang="ja-JP" altLang="en-US" smtClean="0"/>
              <a:t>‹#›</a:t>
            </a:fld>
            <a:endParaRPr kumimoji="1" lang="ja-JP" altLang="en-US"/>
          </a:p>
        </p:txBody>
      </p:sp>
    </p:spTree>
    <p:extLst>
      <p:ext uri="{BB962C8B-B14F-4D97-AF65-F5344CB8AC3E}">
        <p14:creationId xmlns:p14="http://schemas.microsoft.com/office/powerpoint/2010/main" val="1705074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DD86CD-0709-4B8C-A3D4-6078E80C3EE2}" type="datetimeFigureOut">
              <a:rPr kumimoji="1" lang="ja-JP" altLang="en-US" smtClean="0"/>
              <a:t>2025/3/24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0CEB488-BCCA-4D30-AE50-073751BD6BC9}" type="slidenum">
              <a:rPr kumimoji="1" lang="ja-JP" altLang="en-US" smtClean="0"/>
              <a:t>‹#›</a:t>
            </a:fld>
            <a:endParaRPr kumimoji="1" lang="ja-JP" altLang="en-US"/>
          </a:p>
        </p:txBody>
      </p:sp>
    </p:spTree>
    <p:extLst>
      <p:ext uri="{BB962C8B-B14F-4D97-AF65-F5344CB8AC3E}">
        <p14:creationId xmlns:p14="http://schemas.microsoft.com/office/powerpoint/2010/main" val="955425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0DD86CD-0709-4B8C-A3D4-6078E80C3EE2}" type="datetimeFigureOut">
              <a:rPr kumimoji="1" lang="ja-JP" altLang="en-US" smtClean="0"/>
              <a:t>2025/3/24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0CEB488-BCCA-4D30-AE50-073751BD6BC9}" type="slidenum">
              <a:rPr kumimoji="1" lang="ja-JP" altLang="en-US" smtClean="0"/>
              <a:t>‹#›</a:t>
            </a:fld>
            <a:endParaRPr kumimoji="1" lang="ja-JP" altLang="en-US"/>
          </a:p>
        </p:txBody>
      </p:sp>
    </p:spTree>
    <p:extLst>
      <p:ext uri="{BB962C8B-B14F-4D97-AF65-F5344CB8AC3E}">
        <p14:creationId xmlns:p14="http://schemas.microsoft.com/office/powerpoint/2010/main" val="3694793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0DD86CD-0709-4B8C-A3D4-6078E80C3EE2}" type="datetimeFigureOut">
              <a:rPr kumimoji="1" lang="ja-JP" altLang="en-US" smtClean="0"/>
              <a:t>2025/3/24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0CEB488-BCCA-4D30-AE50-073751BD6BC9}" type="slidenum">
              <a:rPr kumimoji="1" lang="ja-JP" altLang="en-US" smtClean="0"/>
              <a:t>‹#›</a:t>
            </a:fld>
            <a:endParaRPr kumimoji="1" lang="ja-JP" altLang="en-US"/>
          </a:p>
        </p:txBody>
      </p:sp>
    </p:spTree>
    <p:extLst>
      <p:ext uri="{BB962C8B-B14F-4D97-AF65-F5344CB8AC3E}">
        <p14:creationId xmlns:p14="http://schemas.microsoft.com/office/powerpoint/2010/main" val="1639074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DD86CD-0709-4B8C-A3D4-6078E80C3EE2}" type="datetimeFigureOut">
              <a:rPr kumimoji="1" lang="ja-JP" altLang="en-US" smtClean="0"/>
              <a:t>2025/3/24</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CEB488-BCCA-4D30-AE50-073751BD6BC9}" type="slidenum">
              <a:rPr kumimoji="1" lang="ja-JP" altLang="en-US" smtClean="0"/>
              <a:t>‹#›</a:t>
            </a:fld>
            <a:endParaRPr kumimoji="1" lang="ja-JP" altLang="en-US"/>
          </a:p>
        </p:txBody>
      </p:sp>
    </p:spTree>
    <p:extLst>
      <p:ext uri="{BB962C8B-B14F-4D97-AF65-F5344CB8AC3E}">
        <p14:creationId xmlns:p14="http://schemas.microsoft.com/office/powerpoint/2010/main" val="38487700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30000" y="1260000"/>
            <a:ext cx="8640000" cy="2160000"/>
          </a:xfrm>
        </p:spPr>
        <p:txBody>
          <a:bodyPr lIns="180000" tIns="180000" rIns="180000" bIns="180000">
            <a:normAutofit/>
          </a:bodyPr>
          <a:lstStyle/>
          <a:p>
            <a:pPr algn="ctr"/>
            <a:endParaRPr kumimoji="1" lang="ja-JP" altLang="en-US" sz="3600" dirty="0">
              <a:latin typeface="游明朝 Demibold" panose="02020600000000000000" pitchFamily="18" charset="-128"/>
              <a:ea typeface="游明朝 Demibold" panose="02020600000000000000" pitchFamily="18" charset="-128"/>
            </a:endParaRPr>
          </a:p>
        </p:txBody>
      </p:sp>
      <p:sp>
        <p:nvSpPr>
          <p:cNvPr id="3" name="テキスト プレースホルダー 2"/>
          <p:cNvSpPr>
            <a:spLocks noGrp="1"/>
          </p:cNvSpPr>
          <p:nvPr>
            <p:ph type="body" idx="1"/>
          </p:nvPr>
        </p:nvSpPr>
        <p:spPr>
          <a:xfrm>
            <a:off x="630000" y="3780000"/>
            <a:ext cx="8640000" cy="1440000"/>
          </a:xfrm>
        </p:spPr>
        <p:txBody>
          <a:bodyPr lIns="180000" tIns="180000" rIns="180000" bIns="180000">
            <a:normAutofit/>
          </a:bodyPr>
          <a:lstStyle/>
          <a:p>
            <a:endParaRPr kumimoji="1" lang="ja-JP" altLang="en-US" sz="1800" dirty="0">
              <a:latin typeface="游明朝 Demibold" panose="02020600000000000000" pitchFamily="18" charset="-128"/>
              <a:ea typeface="游明朝 Demibold" panose="02020600000000000000" pitchFamily="18" charset="-128"/>
            </a:endParaRPr>
          </a:p>
        </p:txBody>
      </p:sp>
    </p:spTree>
    <p:extLst>
      <p:ext uri="{BB962C8B-B14F-4D97-AF65-F5344CB8AC3E}">
        <p14:creationId xmlns:p14="http://schemas.microsoft.com/office/powerpoint/2010/main" val="1679956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70000" y="270000"/>
            <a:ext cx="9360000" cy="72000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72000" bIns="180000" rtlCol="0" anchor="t" anchorCtr="0"/>
          <a:lstStyle/>
          <a:p>
            <a:pPr lvl="0"/>
            <a:r>
              <a:rPr lang="ja-JP" altLang="en-US" sz="1600" dirty="0">
                <a:solidFill>
                  <a:schemeClr val="tx1"/>
                </a:solidFill>
                <a:latin typeface="游明朝 Demibold" panose="02020600000000000000" pitchFamily="18" charset="-128"/>
                <a:ea typeface="游明朝 Demibold" panose="02020600000000000000" pitchFamily="18" charset="-128"/>
              </a:rPr>
              <a:t>９</a:t>
            </a:r>
            <a:r>
              <a:rPr lang="en-US" altLang="ja-JP" sz="1600" dirty="0">
                <a:solidFill>
                  <a:schemeClr val="tx1"/>
                </a:solidFill>
                <a:latin typeface="游明朝 Demibold" panose="02020600000000000000" pitchFamily="18" charset="-128"/>
                <a:ea typeface="游明朝 Demibold" panose="02020600000000000000" pitchFamily="18" charset="-128"/>
              </a:rPr>
              <a:t>.</a:t>
            </a:r>
            <a:r>
              <a:rPr lang="ja-JP" altLang="en-US" sz="1600" dirty="0">
                <a:solidFill>
                  <a:schemeClr val="tx1"/>
                </a:solidFill>
                <a:latin typeface="游明朝 Demibold" panose="02020600000000000000" pitchFamily="18" charset="-128"/>
                <a:ea typeface="游明朝 Demibold" panose="02020600000000000000" pitchFamily="18" charset="-128"/>
              </a:rPr>
              <a:t>前年度事業の実績等を踏まえた今年度事業の強化ポイント</a:t>
            </a:r>
            <a:endParaRPr lang="en-US" altLang="ja-JP" sz="1600" dirty="0">
              <a:solidFill>
                <a:schemeClr val="tx1"/>
              </a:solidFill>
              <a:latin typeface="游明朝 Demibold" panose="02020600000000000000" pitchFamily="18" charset="-128"/>
              <a:ea typeface="游明朝 Demibold" panose="02020600000000000000" pitchFamily="18" charset="-128"/>
            </a:endParaRPr>
          </a:p>
          <a:p>
            <a:pPr lvl="0"/>
            <a:r>
              <a:rPr lang="en-US" altLang="ja-JP" sz="1600" dirty="0">
                <a:solidFill>
                  <a:schemeClr val="tx1"/>
                </a:solidFill>
                <a:latin typeface="游明朝 Demibold" panose="02020600000000000000" pitchFamily="18" charset="-128"/>
                <a:ea typeface="游明朝 Demibold" panose="02020600000000000000" pitchFamily="18" charset="-128"/>
              </a:rPr>
              <a:t>【</a:t>
            </a:r>
            <a:r>
              <a:rPr lang="ja-JP" altLang="en-US" sz="1600" dirty="0">
                <a:solidFill>
                  <a:schemeClr val="tx1"/>
                </a:solidFill>
                <a:latin typeface="游明朝 Demibold" panose="02020600000000000000" pitchFamily="18" charset="-128"/>
                <a:ea typeface="游明朝 Demibold" panose="02020600000000000000" pitchFamily="18" charset="-128"/>
              </a:rPr>
              <a:t>前年度事業</a:t>
            </a:r>
            <a:r>
              <a:rPr lang="en-US" altLang="ja-JP" sz="1600" dirty="0">
                <a:solidFill>
                  <a:schemeClr val="tx1"/>
                </a:solidFill>
                <a:latin typeface="游明朝 Demibold" panose="02020600000000000000" pitchFamily="18" charset="-128"/>
                <a:ea typeface="游明朝 Demibold" panose="02020600000000000000" pitchFamily="18" charset="-128"/>
              </a:rPr>
              <a:t>(</a:t>
            </a:r>
            <a:r>
              <a:rPr lang="ja-JP" altLang="en-US" sz="1600" dirty="0">
                <a:solidFill>
                  <a:schemeClr val="tx1"/>
                </a:solidFill>
                <a:latin typeface="游明朝 Demibold" panose="02020600000000000000" pitchFamily="18" charset="-128"/>
                <a:ea typeface="游明朝 Demibold" panose="02020600000000000000" pitchFamily="18" charset="-128"/>
              </a:rPr>
              <a:t>令和５年度先導的人材マッチング事業</a:t>
            </a:r>
            <a:r>
              <a:rPr lang="en-US" altLang="ja-JP" sz="1600" dirty="0">
                <a:solidFill>
                  <a:schemeClr val="tx1"/>
                </a:solidFill>
                <a:latin typeface="游明朝 Demibold" panose="02020600000000000000" pitchFamily="18" charset="-128"/>
                <a:ea typeface="游明朝 Demibold" panose="02020600000000000000" pitchFamily="18" charset="-128"/>
              </a:rPr>
              <a:t>) </a:t>
            </a:r>
            <a:r>
              <a:rPr lang="ja-JP" altLang="en-US" sz="1600" dirty="0">
                <a:solidFill>
                  <a:schemeClr val="tx1"/>
                </a:solidFill>
                <a:latin typeface="游明朝 Demibold" panose="02020600000000000000" pitchFamily="18" charset="-128"/>
                <a:ea typeface="游明朝 Demibold" panose="02020600000000000000" pitchFamily="18" charset="-128"/>
              </a:rPr>
              <a:t>の採択機関は提出必須</a:t>
            </a:r>
            <a:r>
              <a:rPr lang="en-US" altLang="ja-JP" sz="1600" dirty="0">
                <a:solidFill>
                  <a:schemeClr val="tx1"/>
                </a:solidFill>
                <a:latin typeface="游明朝 Demibold" panose="02020600000000000000" pitchFamily="18" charset="-128"/>
                <a:ea typeface="游明朝 Demibold" panose="02020600000000000000" pitchFamily="18" charset="-128"/>
              </a:rPr>
              <a:t>】 </a:t>
            </a:r>
          </a:p>
          <a:p>
            <a:pPr lvl="0"/>
            <a:r>
              <a:rPr lang="en-US" altLang="ja-JP" sz="1600" dirty="0">
                <a:solidFill>
                  <a:schemeClr val="tx1"/>
                </a:solidFill>
                <a:latin typeface="游明朝 Demibold" panose="02020600000000000000" pitchFamily="18" charset="-128"/>
                <a:ea typeface="游明朝 Demibold" panose="02020600000000000000" pitchFamily="18" charset="-128"/>
              </a:rPr>
              <a:t>(</a:t>
            </a:r>
            <a:r>
              <a:rPr lang="ja-JP" altLang="en-US" sz="1600" dirty="0">
                <a:solidFill>
                  <a:schemeClr val="tx1"/>
                </a:solidFill>
                <a:latin typeface="游明朝 Demibold" panose="02020600000000000000" pitchFamily="18" charset="-128"/>
                <a:ea typeface="游明朝 Demibold" panose="02020600000000000000" pitchFamily="18" charset="-128"/>
              </a:rPr>
              <a:t>必要に応じて、サブタイトルを記載</a:t>
            </a:r>
            <a:r>
              <a:rPr lang="en-US" altLang="ja-JP" sz="1600" dirty="0">
                <a:solidFill>
                  <a:schemeClr val="tx1"/>
                </a:solidFill>
                <a:latin typeface="游明朝 Demibold" panose="02020600000000000000" pitchFamily="18" charset="-128"/>
                <a:ea typeface="游明朝 Demibold" panose="02020600000000000000" pitchFamily="18" charset="-128"/>
              </a:rPr>
              <a:t>)</a:t>
            </a:r>
            <a:endParaRPr lang="ja-JP" altLang="ja-JP" sz="1600" dirty="0">
              <a:solidFill>
                <a:schemeClr val="tx1"/>
              </a:solidFill>
              <a:latin typeface="游明朝 Demibold" panose="02020600000000000000" pitchFamily="18" charset="-128"/>
              <a:ea typeface="游明朝 Demibold" panose="02020600000000000000" pitchFamily="18" charset="-128"/>
            </a:endParaRPr>
          </a:p>
        </p:txBody>
      </p:sp>
      <p:sp>
        <p:nvSpPr>
          <p:cNvPr id="4" name="スライド番号プレースホルダー 4"/>
          <p:cNvSpPr txBox="1">
            <a:spLocks/>
          </p:cNvSpPr>
          <p:nvPr/>
        </p:nvSpPr>
        <p:spPr>
          <a:xfrm>
            <a:off x="9360000" y="6390000"/>
            <a:ext cx="360000" cy="360000"/>
          </a:xfrm>
          <a:prstGeom prst="rect">
            <a:avLst/>
          </a:prstGeom>
        </p:spPr>
        <p:txBody>
          <a:bodyPr wrap="none" lIns="90000" tIns="90000" rIns="90000" bIns="9000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870704B-CE94-48CC-AF30-84932A1262A7}" type="slidenum">
              <a:rPr lang="en-GB" sz="1200" smtClean="0">
                <a:latin typeface="游明朝 Demibold" panose="02020600000000000000" pitchFamily="18" charset="-128"/>
                <a:ea typeface="游明朝 Demibold" panose="02020600000000000000" pitchFamily="18" charset="-128"/>
              </a:rPr>
              <a:pPr algn="r"/>
              <a:t>9</a:t>
            </a:fld>
            <a:endParaRPr lang="en-GB" sz="1200" dirty="0">
              <a:latin typeface="游明朝 Demibold" panose="02020600000000000000" pitchFamily="18" charset="-128"/>
              <a:ea typeface="游明朝 Demibold" panose="02020600000000000000" pitchFamily="18" charset="-128"/>
            </a:endParaRPr>
          </a:p>
        </p:txBody>
      </p:sp>
      <p:grpSp>
        <p:nvGrpSpPr>
          <p:cNvPr id="8" name="グループ化 7">
            <a:extLst>
              <a:ext uri="{FF2B5EF4-FFF2-40B4-BE49-F238E27FC236}">
                <a16:creationId xmlns:a16="http://schemas.microsoft.com/office/drawing/2014/main" id="{66FF15C2-F0A3-0E87-B31B-AB3ED8122F13}"/>
              </a:ext>
            </a:extLst>
          </p:cNvPr>
          <p:cNvGrpSpPr/>
          <p:nvPr/>
        </p:nvGrpSpPr>
        <p:grpSpPr>
          <a:xfrm>
            <a:off x="630000" y="2529000"/>
            <a:ext cx="8640000" cy="1800000"/>
            <a:chOff x="630000" y="2340000"/>
            <a:chExt cx="8640000" cy="1080000"/>
          </a:xfrm>
          <a:solidFill>
            <a:schemeClr val="accent3">
              <a:lumMod val="20000"/>
              <a:lumOff val="80000"/>
            </a:schemeClr>
          </a:solidFill>
        </p:grpSpPr>
        <p:sp>
          <p:nvSpPr>
            <p:cNvPr id="9" name="正方形/長方形 8">
              <a:extLst>
                <a:ext uri="{FF2B5EF4-FFF2-40B4-BE49-F238E27FC236}">
                  <a16:creationId xmlns:a16="http://schemas.microsoft.com/office/drawing/2014/main" id="{78CE4674-5F17-3932-6EAA-B1501E76F841}"/>
                </a:ext>
              </a:extLst>
            </p:cNvPr>
            <p:cNvSpPr/>
            <p:nvPr/>
          </p:nvSpPr>
          <p:spPr>
            <a:xfrm>
              <a:off x="2070000" y="2340000"/>
              <a:ext cx="7200000" cy="1080000"/>
            </a:xfrm>
            <a:prstGeom prst="rect">
              <a:avLst/>
            </a:prstGeom>
            <a:grp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180000" rIns="36000" bIns="180000" rtlCol="0" anchor="ctr"/>
            <a:lstStyle/>
            <a:p>
              <a:pPr marL="180000" indent="-180000">
                <a:buFont typeface="Wingdings" panose="05000000000000000000" pitchFamily="2" charset="2"/>
                <a:buChar char="p"/>
              </a:pPr>
              <a:r>
                <a:rPr lang="ja-JP" altLang="en-US" sz="1200" dirty="0">
                  <a:solidFill>
                    <a:schemeClr val="tx1"/>
                  </a:solidFill>
                  <a:latin typeface="游明朝 Demibold" panose="02020600000000000000" pitchFamily="18" charset="-128"/>
                  <a:ea typeface="游明朝 Demibold" panose="02020600000000000000" pitchFamily="18" charset="-128"/>
                </a:rPr>
                <a:t>前年度事業における計画に対する実績　</a:t>
              </a:r>
              <a:br>
                <a:rPr lang="en-US" altLang="ja-JP" sz="1200" dirty="0">
                  <a:solidFill>
                    <a:schemeClr val="tx1"/>
                  </a:solidFill>
                  <a:latin typeface="游明朝 Demibold" panose="02020600000000000000" pitchFamily="18" charset="-128"/>
                  <a:ea typeface="游明朝 Demibold" panose="02020600000000000000" pitchFamily="18" charset="-128"/>
                </a:rPr>
              </a:br>
              <a:endParaRPr lang="en-US" altLang="ja-JP" sz="1200" dirty="0">
                <a:solidFill>
                  <a:schemeClr val="tx1"/>
                </a:solidFill>
                <a:latin typeface="游明朝 Demibold" panose="02020600000000000000" pitchFamily="18" charset="-128"/>
                <a:ea typeface="游明朝 Demibold" panose="02020600000000000000" pitchFamily="18" charset="-128"/>
              </a:endParaRPr>
            </a:p>
            <a:p>
              <a:pPr marL="180000" indent="-180000">
                <a:buFont typeface="Wingdings" panose="05000000000000000000" pitchFamily="2" charset="2"/>
                <a:buChar char="p"/>
              </a:pPr>
              <a:r>
                <a:rPr lang="ja-JP" altLang="en-US" sz="1200" dirty="0">
                  <a:solidFill>
                    <a:schemeClr val="tx1"/>
                  </a:solidFill>
                  <a:latin typeface="游明朝 Demibold" panose="02020600000000000000" pitchFamily="18" charset="-128"/>
                  <a:ea typeface="游明朝 Demibold" panose="02020600000000000000" pitchFamily="18" charset="-128"/>
                </a:rPr>
                <a:t>前年度事業の公募申請時に挙げた強化ポイントの取組有無と、取組を通じた改善内容</a:t>
              </a:r>
              <a:endParaRPr lang="en-US" altLang="ja-JP" sz="1200" dirty="0">
                <a:solidFill>
                  <a:schemeClr val="tx1"/>
                </a:solidFill>
                <a:latin typeface="游明朝 Demibold" panose="02020600000000000000" pitchFamily="18" charset="-128"/>
                <a:ea typeface="游明朝 Demibold" panose="02020600000000000000" pitchFamily="18" charset="-128"/>
              </a:endParaRPr>
            </a:p>
            <a:p>
              <a:pPr marL="180000" indent="-180000">
                <a:buFont typeface="Wingdings" panose="05000000000000000000" pitchFamily="2" charset="2"/>
                <a:buChar char="p"/>
              </a:pPr>
              <a:endParaRPr lang="en-US" altLang="ja-JP" sz="1200" dirty="0">
                <a:solidFill>
                  <a:schemeClr val="tx1"/>
                </a:solidFill>
                <a:latin typeface="游明朝 Demibold" panose="02020600000000000000" pitchFamily="18" charset="-128"/>
                <a:ea typeface="游明朝 Demibold" panose="02020600000000000000" pitchFamily="18" charset="-128"/>
              </a:endParaRPr>
            </a:p>
            <a:p>
              <a:pPr marL="180000" indent="-180000">
                <a:buFont typeface="Wingdings" panose="05000000000000000000" pitchFamily="2" charset="2"/>
                <a:buChar char="p"/>
              </a:pPr>
              <a:r>
                <a:rPr lang="ja-JP" altLang="en-US" sz="1200" dirty="0">
                  <a:solidFill>
                    <a:schemeClr val="tx1"/>
                  </a:solidFill>
                  <a:latin typeface="游明朝 Demibold" panose="02020600000000000000" pitchFamily="18" charset="-128"/>
                  <a:ea typeface="游明朝 Demibold" panose="02020600000000000000" pitchFamily="18" charset="-128"/>
                </a:rPr>
                <a:t>今年度事業の強化ポイント </a:t>
              </a:r>
              <a:r>
                <a:rPr lang="en-US" altLang="ja-JP" sz="1200" dirty="0">
                  <a:solidFill>
                    <a:schemeClr val="tx1"/>
                  </a:solidFill>
                  <a:latin typeface="游明朝 Demibold" panose="02020600000000000000" pitchFamily="18" charset="-128"/>
                  <a:ea typeface="游明朝 Demibold" panose="02020600000000000000" pitchFamily="18" charset="-128"/>
                </a:rPr>
                <a:t>※</a:t>
              </a:r>
              <a:r>
                <a:rPr lang="ja-JP" altLang="en-US" sz="1200" dirty="0">
                  <a:solidFill>
                    <a:schemeClr val="tx1"/>
                  </a:solidFill>
                  <a:latin typeface="游明朝 Demibold" panose="02020600000000000000" pitchFamily="18" charset="-128"/>
                  <a:ea typeface="游明朝 Demibold" panose="02020600000000000000" pitchFamily="18" charset="-128"/>
                </a:rPr>
                <a:t>これまでの人材マッチング事業の運営を踏まえて、改善すべき課題</a:t>
              </a:r>
              <a:r>
                <a:rPr lang="en-US" altLang="ja-JP" sz="1200" dirty="0">
                  <a:solidFill>
                    <a:schemeClr val="tx1"/>
                  </a:solidFill>
                  <a:latin typeface="游明朝 Demibold" panose="02020600000000000000" pitchFamily="18" charset="-128"/>
                  <a:ea typeface="游明朝 Demibold" panose="02020600000000000000" pitchFamily="18" charset="-128"/>
                </a:rPr>
                <a:t>(</a:t>
              </a:r>
              <a:r>
                <a:rPr lang="ja-JP" altLang="en-US" sz="1200" dirty="0">
                  <a:solidFill>
                    <a:schemeClr val="tx1"/>
                  </a:solidFill>
                  <a:latin typeface="游明朝 Demibold" panose="02020600000000000000" pitchFamily="18" charset="-128"/>
                  <a:ea typeface="游明朝 Demibold" panose="02020600000000000000" pitchFamily="18" charset="-128"/>
                </a:rPr>
                <a:t>今年度取り組むもの及び、中長期的に取り組むものの双方</a:t>
              </a:r>
              <a:r>
                <a:rPr lang="en-US" altLang="ja-JP" sz="1200" dirty="0">
                  <a:solidFill>
                    <a:schemeClr val="tx1"/>
                  </a:solidFill>
                  <a:latin typeface="游明朝 Demibold" panose="02020600000000000000" pitchFamily="18" charset="-128"/>
                  <a:ea typeface="游明朝 Demibold" panose="02020600000000000000" pitchFamily="18" charset="-128"/>
                </a:rPr>
                <a:t>)</a:t>
              </a:r>
              <a:r>
                <a:rPr lang="ja-JP" altLang="en-US" sz="1200" dirty="0">
                  <a:solidFill>
                    <a:schemeClr val="tx1"/>
                  </a:solidFill>
                  <a:latin typeface="游明朝 Demibold" panose="02020600000000000000" pitchFamily="18" charset="-128"/>
                  <a:ea typeface="游明朝 Demibold" panose="02020600000000000000" pitchFamily="18" charset="-128"/>
                </a:rPr>
                <a:t>を具体的に記載すること</a:t>
              </a:r>
              <a:endParaRPr lang="en-US" altLang="ja-JP" sz="1200" dirty="0">
                <a:solidFill>
                  <a:schemeClr val="tx1"/>
                </a:solidFill>
                <a:latin typeface="游明朝 Demibold" panose="02020600000000000000" pitchFamily="18" charset="-128"/>
                <a:ea typeface="游明朝 Demibold" panose="02020600000000000000" pitchFamily="18" charset="-128"/>
              </a:endParaRPr>
            </a:p>
          </p:txBody>
        </p:sp>
        <p:sp>
          <p:nvSpPr>
            <p:cNvPr id="10" name="正方形/長方形 9">
              <a:extLst>
                <a:ext uri="{FF2B5EF4-FFF2-40B4-BE49-F238E27FC236}">
                  <a16:creationId xmlns:a16="http://schemas.microsoft.com/office/drawing/2014/main" id="{1FABFAF4-A6B3-E301-073A-F989C741573A}"/>
                </a:ext>
              </a:extLst>
            </p:cNvPr>
            <p:cNvSpPr/>
            <p:nvPr/>
          </p:nvSpPr>
          <p:spPr>
            <a:xfrm>
              <a:off x="630000" y="2340000"/>
              <a:ext cx="1440000" cy="1080000"/>
            </a:xfrm>
            <a:prstGeom prst="rect">
              <a:avLst/>
            </a:prstGeom>
            <a:grp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游明朝 Demibold" panose="02020600000000000000" pitchFamily="18" charset="-128"/>
                  <a:ea typeface="游明朝 Demibold" panose="02020600000000000000" pitchFamily="18" charset="-128"/>
                </a:rPr>
                <a:t>記載内容</a:t>
              </a:r>
            </a:p>
          </p:txBody>
        </p:sp>
      </p:grpSp>
    </p:spTree>
    <p:extLst>
      <p:ext uri="{BB962C8B-B14F-4D97-AF65-F5344CB8AC3E}">
        <p14:creationId xmlns:p14="http://schemas.microsoft.com/office/powerpoint/2010/main" val="2835789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70000" y="270000"/>
            <a:ext cx="9360000" cy="72000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72000" bIns="180000" rtlCol="0" anchor="t" anchorCtr="0"/>
          <a:lstStyle/>
          <a:p>
            <a:pPr lvl="0"/>
            <a:r>
              <a:rPr lang="en-US" altLang="ja-JP" sz="1600" dirty="0">
                <a:solidFill>
                  <a:schemeClr val="tx1"/>
                </a:solidFill>
                <a:latin typeface="游明朝 Demibold" panose="02020600000000000000" pitchFamily="18" charset="-128"/>
                <a:ea typeface="游明朝 Demibold" panose="02020600000000000000" pitchFamily="18" charset="-128"/>
              </a:rPr>
              <a:t>10.</a:t>
            </a:r>
            <a:r>
              <a:rPr lang="ja-JP" altLang="en-US" sz="1600" dirty="0">
                <a:solidFill>
                  <a:schemeClr val="tx1"/>
                </a:solidFill>
                <a:latin typeface="游明朝 Demibold" panose="02020600000000000000" pitchFamily="18" charset="-128"/>
                <a:ea typeface="游明朝 Demibold" panose="02020600000000000000" pitchFamily="18" charset="-128"/>
              </a:rPr>
              <a:t>成約実績の創出に向けた改善計画</a:t>
            </a:r>
            <a:endParaRPr lang="en-US" altLang="ja-JP" sz="1600" dirty="0">
              <a:solidFill>
                <a:schemeClr val="tx1"/>
              </a:solidFill>
              <a:latin typeface="游明朝 Demibold" panose="02020600000000000000" pitchFamily="18" charset="-128"/>
              <a:ea typeface="游明朝 Demibold" panose="02020600000000000000" pitchFamily="18" charset="-128"/>
            </a:endParaRPr>
          </a:p>
          <a:p>
            <a:pPr lvl="0"/>
            <a:r>
              <a:rPr lang="en-US" altLang="ja-JP" sz="1600" dirty="0">
                <a:solidFill>
                  <a:schemeClr val="tx1"/>
                </a:solidFill>
                <a:latin typeface="游明朝 Demibold" panose="02020600000000000000" pitchFamily="18" charset="-128"/>
                <a:ea typeface="游明朝 Demibold" panose="02020600000000000000" pitchFamily="18" charset="-128"/>
              </a:rPr>
              <a:t>【</a:t>
            </a:r>
            <a:r>
              <a:rPr lang="ja-JP" altLang="en-US" sz="1600" dirty="0">
                <a:solidFill>
                  <a:schemeClr val="tx1"/>
                </a:solidFill>
                <a:latin typeface="游明朝 Demibold" panose="02020600000000000000" pitchFamily="18" charset="-128"/>
                <a:ea typeface="游明朝 Demibold" panose="02020600000000000000" pitchFamily="18" charset="-128"/>
              </a:rPr>
              <a:t>前年度事業</a:t>
            </a:r>
            <a:r>
              <a:rPr lang="en-US" altLang="ja-JP" sz="1600" dirty="0">
                <a:solidFill>
                  <a:schemeClr val="tx1"/>
                </a:solidFill>
                <a:latin typeface="游明朝 Demibold" panose="02020600000000000000" pitchFamily="18" charset="-128"/>
                <a:ea typeface="游明朝 Demibold" panose="02020600000000000000" pitchFamily="18" charset="-128"/>
              </a:rPr>
              <a:t>(</a:t>
            </a:r>
            <a:r>
              <a:rPr lang="ja-JP" altLang="en-US" sz="1600" dirty="0">
                <a:solidFill>
                  <a:schemeClr val="tx1"/>
                </a:solidFill>
                <a:latin typeface="游明朝 Demibold" panose="02020600000000000000" pitchFamily="18" charset="-128"/>
                <a:ea typeface="游明朝 Demibold" panose="02020600000000000000" pitchFamily="18" charset="-128"/>
              </a:rPr>
              <a:t>令和５年度先導的人材マッチング事業</a:t>
            </a:r>
            <a:r>
              <a:rPr lang="en-US" altLang="ja-JP" sz="1600" dirty="0">
                <a:solidFill>
                  <a:schemeClr val="tx1"/>
                </a:solidFill>
                <a:latin typeface="游明朝 Demibold" panose="02020600000000000000" pitchFamily="18" charset="-128"/>
                <a:ea typeface="游明朝 Demibold" panose="02020600000000000000" pitchFamily="18" charset="-128"/>
              </a:rPr>
              <a:t>)</a:t>
            </a:r>
            <a:r>
              <a:rPr lang="ja-JP" altLang="en-US" sz="1600" dirty="0">
                <a:solidFill>
                  <a:schemeClr val="tx1"/>
                </a:solidFill>
                <a:latin typeface="游明朝 Demibold" panose="02020600000000000000" pitchFamily="18" charset="-128"/>
                <a:ea typeface="游明朝 Demibold" panose="02020600000000000000" pitchFamily="18" charset="-128"/>
              </a:rPr>
              <a:t>で成約０件の採択機関のみ、提出必須</a:t>
            </a:r>
            <a:r>
              <a:rPr lang="en-US" altLang="ja-JP" sz="1600" dirty="0">
                <a:solidFill>
                  <a:schemeClr val="tx1"/>
                </a:solidFill>
                <a:latin typeface="游明朝 Demibold" panose="02020600000000000000" pitchFamily="18" charset="-128"/>
                <a:ea typeface="游明朝 Demibold" panose="02020600000000000000" pitchFamily="18" charset="-128"/>
              </a:rPr>
              <a:t>】 </a:t>
            </a:r>
          </a:p>
          <a:p>
            <a:pPr lvl="0"/>
            <a:r>
              <a:rPr lang="en-US" altLang="ja-JP" sz="1600" dirty="0">
                <a:solidFill>
                  <a:schemeClr val="tx1"/>
                </a:solidFill>
                <a:latin typeface="游明朝 Demibold" panose="02020600000000000000" pitchFamily="18" charset="-128"/>
                <a:ea typeface="游明朝 Demibold" panose="02020600000000000000" pitchFamily="18" charset="-128"/>
              </a:rPr>
              <a:t>(</a:t>
            </a:r>
            <a:r>
              <a:rPr lang="ja-JP" altLang="en-US" sz="1600" dirty="0">
                <a:solidFill>
                  <a:schemeClr val="tx1"/>
                </a:solidFill>
                <a:latin typeface="游明朝 Demibold" panose="02020600000000000000" pitchFamily="18" charset="-128"/>
                <a:ea typeface="游明朝 Demibold" panose="02020600000000000000" pitchFamily="18" charset="-128"/>
              </a:rPr>
              <a:t>必要に応じて、サブタイトルを記載</a:t>
            </a:r>
            <a:r>
              <a:rPr lang="en-US" altLang="ja-JP" sz="1600" dirty="0">
                <a:solidFill>
                  <a:schemeClr val="tx1"/>
                </a:solidFill>
                <a:latin typeface="游明朝 Demibold" panose="02020600000000000000" pitchFamily="18" charset="-128"/>
                <a:ea typeface="游明朝 Demibold" panose="02020600000000000000" pitchFamily="18" charset="-128"/>
              </a:rPr>
              <a:t>)</a:t>
            </a:r>
            <a:endParaRPr lang="ja-JP" altLang="ja-JP" sz="1600" dirty="0">
              <a:solidFill>
                <a:schemeClr val="tx1"/>
              </a:solidFill>
              <a:latin typeface="游明朝 Demibold" panose="02020600000000000000" pitchFamily="18" charset="-128"/>
              <a:ea typeface="游明朝 Demibold" panose="02020600000000000000" pitchFamily="18" charset="-128"/>
            </a:endParaRPr>
          </a:p>
        </p:txBody>
      </p:sp>
      <p:sp>
        <p:nvSpPr>
          <p:cNvPr id="4" name="スライド番号プレースホルダー 4"/>
          <p:cNvSpPr txBox="1">
            <a:spLocks/>
          </p:cNvSpPr>
          <p:nvPr/>
        </p:nvSpPr>
        <p:spPr>
          <a:xfrm>
            <a:off x="9360000" y="6390000"/>
            <a:ext cx="360000" cy="360000"/>
          </a:xfrm>
          <a:prstGeom prst="rect">
            <a:avLst/>
          </a:prstGeom>
        </p:spPr>
        <p:txBody>
          <a:bodyPr wrap="none" lIns="90000" tIns="90000" rIns="90000" bIns="9000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870704B-CE94-48CC-AF30-84932A1262A7}" type="slidenum">
              <a:rPr lang="en-GB" sz="1200" smtClean="0">
                <a:latin typeface="游明朝 Demibold" panose="02020600000000000000" pitchFamily="18" charset="-128"/>
                <a:ea typeface="游明朝 Demibold" panose="02020600000000000000" pitchFamily="18" charset="-128"/>
              </a:rPr>
              <a:pPr algn="r"/>
              <a:t>10</a:t>
            </a:fld>
            <a:endParaRPr lang="en-GB" sz="1200" dirty="0">
              <a:latin typeface="游明朝 Demibold" panose="02020600000000000000" pitchFamily="18" charset="-128"/>
              <a:ea typeface="游明朝 Demibold" panose="02020600000000000000" pitchFamily="18" charset="-128"/>
            </a:endParaRPr>
          </a:p>
        </p:txBody>
      </p:sp>
      <p:grpSp>
        <p:nvGrpSpPr>
          <p:cNvPr id="9" name="グループ化 8">
            <a:extLst>
              <a:ext uri="{FF2B5EF4-FFF2-40B4-BE49-F238E27FC236}">
                <a16:creationId xmlns:a16="http://schemas.microsoft.com/office/drawing/2014/main" id="{89E4A48F-6233-F2D0-B7DF-C589E8BD5069}"/>
              </a:ext>
            </a:extLst>
          </p:cNvPr>
          <p:cNvGrpSpPr/>
          <p:nvPr/>
        </p:nvGrpSpPr>
        <p:grpSpPr>
          <a:xfrm>
            <a:off x="630000" y="2880000"/>
            <a:ext cx="8640000" cy="1080000"/>
            <a:chOff x="630000" y="2340000"/>
            <a:chExt cx="8640000" cy="1080000"/>
          </a:xfrm>
          <a:solidFill>
            <a:schemeClr val="accent3">
              <a:lumMod val="20000"/>
              <a:lumOff val="80000"/>
            </a:schemeClr>
          </a:solidFill>
        </p:grpSpPr>
        <p:sp>
          <p:nvSpPr>
            <p:cNvPr id="10" name="正方形/長方形 9">
              <a:extLst>
                <a:ext uri="{FF2B5EF4-FFF2-40B4-BE49-F238E27FC236}">
                  <a16:creationId xmlns:a16="http://schemas.microsoft.com/office/drawing/2014/main" id="{61D76D1D-7E2F-28FC-8C54-9957EFEE617F}"/>
                </a:ext>
              </a:extLst>
            </p:cNvPr>
            <p:cNvSpPr/>
            <p:nvPr/>
          </p:nvSpPr>
          <p:spPr>
            <a:xfrm>
              <a:off x="2070000" y="2340000"/>
              <a:ext cx="7200000" cy="1080000"/>
            </a:xfrm>
            <a:prstGeom prst="rect">
              <a:avLst/>
            </a:prstGeom>
            <a:grp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ctr"/>
            <a:lstStyle/>
            <a:p>
              <a:pPr marL="180000" indent="-180000">
                <a:buFont typeface="Wingdings" panose="05000000000000000000" pitchFamily="2" charset="2"/>
                <a:buChar char="p"/>
              </a:pPr>
              <a:r>
                <a:rPr lang="ja-JP" altLang="en-US" sz="1200" dirty="0">
                  <a:solidFill>
                    <a:schemeClr val="tx1"/>
                  </a:solidFill>
                  <a:latin typeface="游明朝 Demibold" panose="02020600000000000000" pitchFamily="18" charset="-128"/>
                  <a:ea typeface="游明朝 Demibold" panose="02020600000000000000" pitchFamily="18" charset="-128"/>
                </a:rPr>
                <a:t>前年度事業において、補助対象となる成約が０件に留まった理由</a:t>
              </a:r>
              <a:endParaRPr lang="en-US" altLang="ja-JP" sz="1200" dirty="0">
                <a:solidFill>
                  <a:schemeClr val="tx1"/>
                </a:solidFill>
                <a:latin typeface="游明朝 Demibold" panose="02020600000000000000" pitchFamily="18" charset="-128"/>
                <a:ea typeface="游明朝 Demibold" panose="02020600000000000000" pitchFamily="18" charset="-128"/>
              </a:endParaRPr>
            </a:p>
            <a:p>
              <a:pPr marL="180000" indent="-180000">
                <a:buFont typeface="Wingdings" panose="05000000000000000000" pitchFamily="2" charset="2"/>
                <a:buChar char="p"/>
              </a:pPr>
              <a:endParaRPr lang="en-US" altLang="ja-JP" sz="1200" dirty="0">
                <a:solidFill>
                  <a:schemeClr val="tx1"/>
                </a:solidFill>
                <a:latin typeface="游明朝 Demibold" panose="02020600000000000000" pitchFamily="18" charset="-128"/>
                <a:ea typeface="游明朝 Demibold" panose="02020600000000000000" pitchFamily="18" charset="-128"/>
              </a:endParaRPr>
            </a:p>
            <a:p>
              <a:pPr marL="180000" indent="-180000">
                <a:buFont typeface="Wingdings" panose="05000000000000000000" pitchFamily="2" charset="2"/>
                <a:buChar char="p"/>
              </a:pPr>
              <a:r>
                <a:rPr lang="ja-JP" altLang="en-US" sz="1200" dirty="0">
                  <a:solidFill>
                    <a:schemeClr val="tx1"/>
                  </a:solidFill>
                  <a:latin typeface="游明朝 Demibold" panose="02020600000000000000" pitchFamily="18" charset="-128"/>
                  <a:ea typeface="游明朝 Demibold" panose="02020600000000000000" pitchFamily="18" charset="-128"/>
                </a:rPr>
                <a:t>上記を踏まえ、成約実績を創出するために本年度取り組む施策　等</a:t>
              </a:r>
              <a:endParaRPr lang="en-US" altLang="ja-JP" sz="1200" dirty="0">
                <a:solidFill>
                  <a:schemeClr val="tx1"/>
                </a:solidFill>
                <a:latin typeface="游明朝 Demibold" panose="02020600000000000000" pitchFamily="18" charset="-128"/>
                <a:ea typeface="游明朝 Demibold" panose="02020600000000000000" pitchFamily="18" charset="-128"/>
              </a:endParaRPr>
            </a:p>
          </p:txBody>
        </p:sp>
        <p:sp>
          <p:nvSpPr>
            <p:cNvPr id="11" name="正方形/長方形 10">
              <a:extLst>
                <a:ext uri="{FF2B5EF4-FFF2-40B4-BE49-F238E27FC236}">
                  <a16:creationId xmlns:a16="http://schemas.microsoft.com/office/drawing/2014/main" id="{6F1E8367-E442-5D6F-1533-8CCFB791D01C}"/>
                </a:ext>
              </a:extLst>
            </p:cNvPr>
            <p:cNvSpPr/>
            <p:nvPr/>
          </p:nvSpPr>
          <p:spPr>
            <a:xfrm>
              <a:off x="630000" y="2340000"/>
              <a:ext cx="1440000" cy="1080000"/>
            </a:xfrm>
            <a:prstGeom prst="rect">
              <a:avLst/>
            </a:prstGeom>
            <a:grp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游明朝 Demibold" panose="02020600000000000000" pitchFamily="18" charset="-128"/>
                  <a:ea typeface="游明朝 Demibold" panose="02020600000000000000" pitchFamily="18" charset="-128"/>
                </a:rPr>
                <a:t>記載内容</a:t>
              </a:r>
            </a:p>
          </p:txBody>
        </p:sp>
      </p:grpSp>
    </p:spTree>
    <p:extLst>
      <p:ext uri="{BB962C8B-B14F-4D97-AF65-F5344CB8AC3E}">
        <p14:creationId xmlns:p14="http://schemas.microsoft.com/office/powerpoint/2010/main" val="2582991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70000" y="270000"/>
            <a:ext cx="9360000" cy="45000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pPr lvl="0"/>
            <a:r>
              <a:rPr lang="ja-JP" altLang="en-US" sz="1600" dirty="0">
                <a:solidFill>
                  <a:schemeClr val="tx1"/>
                </a:solidFill>
                <a:latin typeface="游明朝 Demibold" panose="02020600000000000000" pitchFamily="18" charset="-128"/>
                <a:ea typeface="游明朝 Demibold" panose="02020600000000000000" pitchFamily="18" charset="-128"/>
              </a:rPr>
              <a:t>１</a:t>
            </a:r>
            <a:r>
              <a:rPr lang="en-US" altLang="ja-JP" sz="1600" dirty="0">
                <a:solidFill>
                  <a:schemeClr val="tx1"/>
                </a:solidFill>
                <a:latin typeface="游明朝 Demibold" panose="02020600000000000000" pitchFamily="18" charset="-128"/>
                <a:ea typeface="游明朝 Demibold" panose="02020600000000000000" pitchFamily="18" charset="-128"/>
              </a:rPr>
              <a:t>.</a:t>
            </a:r>
            <a:r>
              <a:rPr lang="ja-JP" altLang="ja-JP" sz="1600" dirty="0">
                <a:solidFill>
                  <a:schemeClr val="tx1"/>
                </a:solidFill>
                <a:latin typeface="游明朝 Demibold" panose="02020600000000000000" pitchFamily="18" charset="-128"/>
                <a:ea typeface="游明朝 Demibold" panose="02020600000000000000" pitchFamily="18" charset="-128"/>
              </a:rPr>
              <a:t>コンソーシアムにおける本事業の位置づけ</a:t>
            </a:r>
            <a:endParaRPr lang="en-US" altLang="ja-JP" sz="1600" dirty="0">
              <a:solidFill>
                <a:schemeClr val="tx1"/>
              </a:solidFill>
              <a:latin typeface="游明朝 Demibold" panose="02020600000000000000" pitchFamily="18" charset="-128"/>
              <a:ea typeface="游明朝 Demibold" panose="02020600000000000000" pitchFamily="18" charset="-128"/>
            </a:endParaRPr>
          </a:p>
          <a:p>
            <a:pPr lvl="0"/>
            <a:r>
              <a:rPr lang="en-US" altLang="ja-JP" sz="1600" dirty="0">
                <a:solidFill>
                  <a:schemeClr val="tx1"/>
                </a:solidFill>
                <a:latin typeface="游明朝 Demibold" panose="02020600000000000000" pitchFamily="18" charset="-128"/>
                <a:ea typeface="游明朝 Demibold" panose="02020600000000000000" pitchFamily="18" charset="-128"/>
              </a:rPr>
              <a:t>(</a:t>
            </a:r>
            <a:r>
              <a:rPr lang="ja-JP" altLang="en-US" sz="1600" dirty="0">
                <a:solidFill>
                  <a:schemeClr val="tx1"/>
                </a:solidFill>
                <a:latin typeface="游明朝 Demibold" panose="02020600000000000000" pitchFamily="18" charset="-128"/>
                <a:ea typeface="游明朝 Demibold" panose="02020600000000000000" pitchFamily="18" charset="-128"/>
              </a:rPr>
              <a:t>必要に応じて、サブタイトルを記載</a:t>
            </a:r>
            <a:r>
              <a:rPr lang="en-US" altLang="ja-JP" sz="1600" dirty="0">
                <a:solidFill>
                  <a:schemeClr val="tx1"/>
                </a:solidFill>
                <a:latin typeface="游明朝 Demibold" panose="02020600000000000000" pitchFamily="18" charset="-128"/>
                <a:ea typeface="游明朝 Demibold" panose="02020600000000000000" pitchFamily="18" charset="-128"/>
              </a:rPr>
              <a:t>)</a:t>
            </a:r>
            <a:endParaRPr lang="ja-JP" altLang="ja-JP" sz="1600" dirty="0">
              <a:solidFill>
                <a:schemeClr val="tx1"/>
              </a:solidFill>
              <a:latin typeface="游明朝 Demibold" panose="02020600000000000000" pitchFamily="18" charset="-128"/>
              <a:ea typeface="游明朝 Demibold" panose="02020600000000000000" pitchFamily="18" charset="-128"/>
            </a:endParaRPr>
          </a:p>
        </p:txBody>
      </p:sp>
      <p:sp>
        <p:nvSpPr>
          <p:cNvPr id="4" name="スライド番号プレースホルダー 4"/>
          <p:cNvSpPr txBox="1">
            <a:spLocks/>
          </p:cNvSpPr>
          <p:nvPr/>
        </p:nvSpPr>
        <p:spPr>
          <a:xfrm>
            <a:off x="9360000" y="6390000"/>
            <a:ext cx="360000" cy="360000"/>
          </a:xfrm>
          <a:prstGeom prst="rect">
            <a:avLst/>
          </a:prstGeom>
        </p:spPr>
        <p:txBody>
          <a:bodyPr wrap="none" lIns="90000" tIns="90000" rIns="90000" bIns="9000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870704B-CE94-48CC-AF30-84932A1262A7}" type="slidenum">
              <a:rPr lang="en-GB" sz="1200" smtClean="0">
                <a:latin typeface="游明朝 Demibold" panose="02020600000000000000" pitchFamily="18" charset="-128"/>
                <a:ea typeface="游明朝 Demibold" panose="02020600000000000000" pitchFamily="18" charset="-128"/>
              </a:rPr>
              <a:pPr algn="r"/>
              <a:t>1</a:t>
            </a:fld>
            <a:endParaRPr lang="en-GB" sz="1200" dirty="0">
              <a:latin typeface="游明朝 Demibold" panose="02020600000000000000" pitchFamily="18" charset="-128"/>
              <a:ea typeface="游明朝 Demibold" panose="02020600000000000000" pitchFamily="18" charset="-128"/>
            </a:endParaRPr>
          </a:p>
        </p:txBody>
      </p:sp>
      <p:grpSp>
        <p:nvGrpSpPr>
          <p:cNvPr id="13" name="グループ化 12"/>
          <p:cNvGrpSpPr/>
          <p:nvPr/>
        </p:nvGrpSpPr>
        <p:grpSpPr>
          <a:xfrm>
            <a:off x="630000" y="2880000"/>
            <a:ext cx="8640000" cy="1080000"/>
            <a:chOff x="630000" y="2340000"/>
            <a:chExt cx="8640000" cy="1080000"/>
          </a:xfrm>
          <a:solidFill>
            <a:schemeClr val="accent3">
              <a:lumMod val="20000"/>
              <a:lumOff val="80000"/>
            </a:schemeClr>
          </a:solidFill>
        </p:grpSpPr>
        <p:sp>
          <p:nvSpPr>
            <p:cNvPr id="14" name="正方形/長方形 13"/>
            <p:cNvSpPr/>
            <p:nvPr/>
          </p:nvSpPr>
          <p:spPr>
            <a:xfrm>
              <a:off x="2070000" y="2340000"/>
              <a:ext cx="7200000" cy="1080000"/>
            </a:xfrm>
            <a:prstGeom prst="rect">
              <a:avLst/>
            </a:prstGeom>
            <a:grp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ctr"/>
            <a:lstStyle/>
            <a:p>
              <a:pPr marL="180000" indent="-180000">
                <a:buFont typeface="Wingdings" panose="05000000000000000000" pitchFamily="2" charset="2"/>
                <a:buChar char="p"/>
              </a:pPr>
              <a:r>
                <a:rPr lang="ja-JP" altLang="en-US" sz="1200" dirty="0">
                  <a:solidFill>
                    <a:schemeClr val="tx1"/>
                  </a:solidFill>
                  <a:latin typeface="游明朝 Demibold" panose="02020600000000000000" pitchFamily="18" charset="-128"/>
                  <a:ea typeface="游明朝 Demibold" panose="02020600000000000000" pitchFamily="18" charset="-128"/>
                </a:rPr>
                <a:t>本事業へ応募する理由</a:t>
              </a:r>
            </a:p>
          </p:txBody>
        </p:sp>
        <p:sp>
          <p:nvSpPr>
            <p:cNvPr id="15" name="正方形/長方形 14"/>
            <p:cNvSpPr/>
            <p:nvPr/>
          </p:nvSpPr>
          <p:spPr>
            <a:xfrm>
              <a:off x="630000" y="2340000"/>
              <a:ext cx="1440000" cy="1080000"/>
            </a:xfrm>
            <a:prstGeom prst="rect">
              <a:avLst/>
            </a:prstGeom>
            <a:grp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游明朝 Demibold" panose="02020600000000000000" pitchFamily="18" charset="-128"/>
                  <a:ea typeface="游明朝 Demibold" panose="02020600000000000000" pitchFamily="18" charset="-128"/>
                </a:rPr>
                <a:t>記載内容</a:t>
              </a:r>
            </a:p>
          </p:txBody>
        </p:sp>
      </p:grpSp>
    </p:spTree>
    <p:extLst>
      <p:ext uri="{BB962C8B-B14F-4D97-AF65-F5344CB8AC3E}">
        <p14:creationId xmlns:p14="http://schemas.microsoft.com/office/powerpoint/2010/main" val="1991510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70000" y="270000"/>
            <a:ext cx="9360000" cy="72000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pPr lvl="0"/>
            <a:r>
              <a:rPr lang="ja-JP" altLang="en-US" sz="1600" dirty="0">
                <a:solidFill>
                  <a:schemeClr val="tx1"/>
                </a:solidFill>
                <a:latin typeface="游明朝 Demibold" panose="02020600000000000000" pitchFamily="18" charset="-128"/>
                <a:ea typeface="游明朝 Demibold" panose="02020600000000000000" pitchFamily="18" charset="-128"/>
              </a:rPr>
              <a:t>２</a:t>
            </a:r>
            <a:r>
              <a:rPr lang="en-US" altLang="ja-JP" sz="1600" dirty="0">
                <a:solidFill>
                  <a:schemeClr val="tx1"/>
                </a:solidFill>
                <a:latin typeface="游明朝 Demibold" panose="02020600000000000000" pitchFamily="18" charset="-128"/>
                <a:ea typeface="游明朝 Demibold" panose="02020600000000000000" pitchFamily="18" charset="-128"/>
              </a:rPr>
              <a:t>.</a:t>
            </a:r>
            <a:r>
              <a:rPr lang="ja-JP" altLang="en-US" sz="1600" dirty="0">
                <a:solidFill>
                  <a:schemeClr val="tx1"/>
                </a:solidFill>
                <a:latin typeface="游明朝 Demibold" panose="02020600000000000000" pitchFamily="18" charset="-128"/>
                <a:ea typeface="游明朝 Demibold" panose="02020600000000000000" pitchFamily="18" charset="-128"/>
              </a:rPr>
              <a:t>コンソーシアムにおける中期収支計画</a:t>
            </a:r>
            <a:br>
              <a:rPr lang="en-US" altLang="ja-JP" sz="1600" dirty="0">
                <a:solidFill>
                  <a:schemeClr val="tx1"/>
                </a:solidFill>
                <a:latin typeface="游明朝 Demibold" panose="02020600000000000000" pitchFamily="18" charset="-128"/>
                <a:ea typeface="游明朝 Demibold" panose="02020600000000000000" pitchFamily="18" charset="-128"/>
              </a:rPr>
            </a:br>
            <a:r>
              <a:rPr lang="en-US" altLang="ja-JP" sz="1600" dirty="0">
                <a:solidFill>
                  <a:schemeClr val="tx1"/>
                </a:solidFill>
                <a:latin typeface="游明朝 Demibold" panose="02020600000000000000" pitchFamily="18" charset="-128"/>
                <a:ea typeface="游明朝 Demibold" panose="02020600000000000000" pitchFamily="18" charset="-128"/>
              </a:rPr>
              <a:t>(</a:t>
            </a:r>
            <a:r>
              <a:rPr lang="ja-JP" altLang="en-US" sz="1600" dirty="0">
                <a:solidFill>
                  <a:schemeClr val="tx1"/>
                </a:solidFill>
                <a:latin typeface="游明朝 Demibold" panose="02020600000000000000" pitchFamily="18" charset="-128"/>
                <a:ea typeface="游明朝 Demibold" panose="02020600000000000000" pitchFamily="18" charset="-128"/>
              </a:rPr>
              <a:t>必要に応じて、サブタイトルを記載</a:t>
            </a:r>
            <a:r>
              <a:rPr lang="en-US" altLang="ja-JP" sz="1600" dirty="0">
                <a:solidFill>
                  <a:schemeClr val="tx1"/>
                </a:solidFill>
                <a:latin typeface="游明朝 Demibold" panose="02020600000000000000" pitchFamily="18" charset="-128"/>
                <a:ea typeface="游明朝 Demibold" panose="02020600000000000000" pitchFamily="18" charset="-128"/>
              </a:rPr>
              <a:t>)</a:t>
            </a:r>
            <a:endParaRPr lang="ja-JP" altLang="ja-JP" sz="1600" dirty="0">
              <a:solidFill>
                <a:schemeClr val="tx1"/>
              </a:solidFill>
              <a:latin typeface="游明朝 Demibold" panose="02020600000000000000" pitchFamily="18" charset="-128"/>
              <a:ea typeface="游明朝 Demibold" panose="02020600000000000000" pitchFamily="18" charset="-128"/>
            </a:endParaRPr>
          </a:p>
        </p:txBody>
      </p:sp>
      <p:sp>
        <p:nvSpPr>
          <p:cNvPr id="4" name="スライド番号プレースホルダー 4"/>
          <p:cNvSpPr txBox="1">
            <a:spLocks/>
          </p:cNvSpPr>
          <p:nvPr/>
        </p:nvSpPr>
        <p:spPr>
          <a:xfrm>
            <a:off x="9360000" y="6390000"/>
            <a:ext cx="360000" cy="360000"/>
          </a:xfrm>
          <a:prstGeom prst="rect">
            <a:avLst/>
          </a:prstGeom>
        </p:spPr>
        <p:txBody>
          <a:bodyPr wrap="none" lIns="90000" tIns="90000" rIns="90000" bIns="9000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870704B-CE94-48CC-AF30-84932A1262A7}" type="slidenum">
              <a:rPr lang="en-GB" sz="1200" smtClean="0">
                <a:latin typeface="游明朝 Demibold" panose="02020600000000000000" pitchFamily="18" charset="-128"/>
                <a:ea typeface="游明朝 Demibold" panose="02020600000000000000" pitchFamily="18" charset="-128"/>
              </a:rPr>
              <a:pPr algn="r"/>
              <a:t>2</a:t>
            </a:fld>
            <a:endParaRPr lang="en-GB" sz="1200" dirty="0">
              <a:latin typeface="游明朝 Demibold" panose="02020600000000000000" pitchFamily="18" charset="-128"/>
              <a:ea typeface="游明朝 Demibold" panose="02020600000000000000" pitchFamily="18" charset="-128"/>
            </a:endParaRPr>
          </a:p>
        </p:txBody>
      </p:sp>
      <p:grpSp>
        <p:nvGrpSpPr>
          <p:cNvPr id="5" name="グループ化 4"/>
          <p:cNvGrpSpPr/>
          <p:nvPr/>
        </p:nvGrpSpPr>
        <p:grpSpPr>
          <a:xfrm>
            <a:off x="630000" y="2269800"/>
            <a:ext cx="8640000" cy="2318400"/>
            <a:chOff x="630000" y="2340000"/>
            <a:chExt cx="8640000" cy="1080000"/>
          </a:xfrm>
          <a:solidFill>
            <a:schemeClr val="accent3">
              <a:lumMod val="20000"/>
              <a:lumOff val="80000"/>
            </a:schemeClr>
          </a:solidFill>
        </p:grpSpPr>
        <p:sp>
          <p:nvSpPr>
            <p:cNvPr id="6" name="正方形/長方形 5"/>
            <p:cNvSpPr/>
            <p:nvPr/>
          </p:nvSpPr>
          <p:spPr>
            <a:xfrm>
              <a:off x="2070000" y="2340000"/>
              <a:ext cx="7200000" cy="1080000"/>
            </a:xfrm>
            <a:prstGeom prst="rect">
              <a:avLst/>
            </a:prstGeom>
            <a:grp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ctr"/>
            <a:lstStyle/>
            <a:p>
              <a:pPr marL="180000" indent="-180000">
                <a:buFont typeface="Wingdings" panose="05000000000000000000" pitchFamily="2" charset="2"/>
                <a:buChar char="p"/>
              </a:pPr>
              <a:r>
                <a:rPr lang="ja-JP" altLang="en-US" sz="1200" dirty="0">
                  <a:solidFill>
                    <a:schemeClr val="tx1"/>
                  </a:solidFill>
                  <a:latin typeface="游明朝 Demibold" panose="02020600000000000000" pitchFamily="18" charset="-128"/>
                  <a:ea typeface="游明朝 Demibold" panose="02020600000000000000" pitchFamily="18" charset="-128"/>
                </a:rPr>
                <a:t>ハイレベル人材のマッチングに係る３か年</a:t>
              </a:r>
              <a:r>
                <a:rPr lang="en-US" altLang="ja-JP" sz="1200" dirty="0">
                  <a:solidFill>
                    <a:schemeClr val="tx1"/>
                  </a:solidFill>
                  <a:latin typeface="游明朝 Demibold" panose="02020600000000000000" pitchFamily="18" charset="-128"/>
                  <a:ea typeface="游明朝 Demibold" panose="02020600000000000000" pitchFamily="18" charset="-128"/>
                </a:rPr>
                <a:t>(</a:t>
              </a:r>
              <a:r>
                <a:rPr lang="ja-JP" altLang="en-US" sz="1200" dirty="0">
                  <a:solidFill>
                    <a:schemeClr val="tx1"/>
                  </a:solidFill>
                  <a:latin typeface="游明朝 Demibold" panose="02020600000000000000" pitchFamily="18" charset="-128"/>
                  <a:ea typeface="游明朝 Demibold" panose="02020600000000000000" pitchFamily="18" charset="-128"/>
                </a:rPr>
                <a:t>～</a:t>
              </a:r>
              <a:r>
                <a:rPr lang="en-US" altLang="ja-JP" sz="1200" dirty="0">
                  <a:solidFill>
                    <a:schemeClr val="tx1"/>
                  </a:solidFill>
                  <a:latin typeface="游明朝 Demibold" panose="02020600000000000000" pitchFamily="18" charset="-128"/>
                  <a:ea typeface="游明朝 Demibold" panose="02020600000000000000" pitchFamily="18" charset="-128"/>
                </a:rPr>
                <a:t>2027</a:t>
              </a:r>
              <a:r>
                <a:rPr lang="ja-JP" altLang="en-US" sz="1200" dirty="0">
                  <a:solidFill>
                    <a:schemeClr val="tx1"/>
                  </a:solidFill>
                  <a:latin typeface="游明朝 Demibold" panose="02020600000000000000" pitchFamily="18" charset="-128"/>
                  <a:ea typeface="游明朝 Demibold" panose="02020600000000000000" pitchFamily="18" charset="-128"/>
                </a:rPr>
                <a:t>年</a:t>
              </a:r>
              <a:r>
                <a:rPr lang="en-US" altLang="ja-JP" sz="1200" dirty="0">
                  <a:solidFill>
                    <a:schemeClr val="tx1"/>
                  </a:solidFill>
                  <a:latin typeface="游明朝 Demibold" panose="02020600000000000000" pitchFamily="18" charset="-128"/>
                  <a:ea typeface="游明朝 Demibold" panose="02020600000000000000" pitchFamily="18" charset="-128"/>
                </a:rPr>
                <a:t>)</a:t>
              </a:r>
              <a:r>
                <a:rPr lang="ja-JP" altLang="en-US" sz="1200" dirty="0">
                  <a:solidFill>
                    <a:schemeClr val="tx1"/>
                  </a:solidFill>
                  <a:latin typeface="游明朝 Demibold" panose="02020600000000000000" pitchFamily="18" charset="-128"/>
                  <a:ea typeface="游明朝 Demibold" panose="02020600000000000000" pitchFamily="18" charset="-128"/>
                </a:rPr>
                <a:t>の収支計画　</a:t>
              </a:r>
              <a:endParaRPr lang="en-US" altLang="ja-JP" sz="1200" dirty="0">
                <a:solidFill>
                  <a:schemeClr val="tx1"/>
                </a:solidFill>
                <a:latin typeface="游明朝 Demibold" panose="02020600000000000000" pitchFamily="18" charset="-128"/>
                <a:ea typeface="游明朝 Demibold" panose="02020600000000000000" pitchFamily="18" charset="-128"/>
              </a:endParaRPr>
            </a:p>
            <a:p>
              <a:pPr marL="171450" indent="-171450">
                <a:buFont typeface="游明朝 Demibold" panose="02020600000000000000" pitchFamily="18" charset="-128"/>
                <a:buChar char="※"/>
              </a:pPr>
              <a:r>
                <a:rPr lang="ja-JP" altLang="en-US" sz="1200" dirty="0">
                  <a:solidFill>
                    <a:schemeClr val="tx1"/>
                  </a:solidFill>
                  <a:latin typeface="游明朝 Demibold" panose="02020600000000000000" pitchFamily="18" charset="-128"/>
                  <a:ea typeface="游明朝 Demibold" panose="02020600000000000000" pitchFamily="18" charset="-128"/>
                </a:rPr>
                <a:t>収支計画においては、３か年の収入計画と</a:t>
              </a:r>
              <a:r>
                <a:rPr kumimoji="1" lang="ja-JP" altLang="en-US" sz="1200" dirty="0">
                  <a:solidFill>
                    <a:schemeClr val="tx1"/>
                  </a:solidFill>
                  <a:latin typeface="游明朝 Demibold" panose="02020600000000000000" pitchFamily="18" charset="-128"/>
                  <a:ea typeface="游明朝 Demibold" panose="02020600000000000000" pitchFamily="18" charset="-128"/>
                </a:rPr>
                <a:t>支出計画の２つに分けて、記載すること</a:t>
              </a:r>
              <a:endParaRPr kumimoji="1" lang="en-US" altLang="ja-JP" sz="1200" dirty="0">
                <a:solidFill>
                  <a:schemeClr val="tx1"/>
                </a:solidFill>
                <a:latin typeface="游明朝 Demibold" panose="02020600000000000000" pitchFamily="18" charset="-128"/>
                <a:ea typeface="游明朝 Demibold" panose="02020600000000000000" pitchFamily="18" charset="-128"/>
              </a:endParaRPr>
            </a:p>
            <a:p>
              <a:pPr marL="171450" indent="-171450">
                <a:buFont typeface="游明朝 Demibold" panose="02020600000000000000" pitchFamily="18" charset="-128"/>
                <a:buChar char="※"/>
              </a:pPr>
              <a:r>
                <a:rPr kumimoji="1" lang="ja-JP" altLang="en-US" sz="1200" dirty="0">
                  <a:solidFill>
                    <a:schemeClr val="tx1"/>
                  </a:solidFill>
                  <a:latin typeface="游明朝 Demibold" panose="02020600000000000000" pitchFamily="18" charset="-128"/>
                  <a:ea typeface="游明朝 Demibold" panose="02020600000000000000" pitchFamily="18" charset="-128"/>
                </a:rPr>
                <a:t>収入計画であれば成約件数や手数料収入等、支出計画であれば人件費や</a:t>
              </a:r>
              <a:r>
                <a:rPr kumimoji="1" lang="en-US" altLang="ja-JP" sz="1200" dirty="0">
                  <a:solidFill>
                    <a:schemeClr val="tx1"/>
                  </a:solidFill>
                  <a:latin typeface="游明朝 Demibold" panose="02020600000000000000" pitchFamily="18" charset="-128"/>
                  <a:ea typeface="游明朝 Demibold" panose="02020600000000000000" pitchFamily="18" charset="-128"/>
                </a:rPr>
                <a:t>DB</a:t>
              </a:r>
              <a:r>
                <a:rPr kumimoji="1" lang="ja-JP" altLang="en-US" sz="1200" dirty="0">
                  <a:solidFill>
                    <a:schemeClr val="tx1"/>
                  </a:solidFill>
                  <a:latin typeface="游明朝 Demibold" panose="02020600000000000000" pitchFamily="18" charset="-128"/>
                  <a:ea typeface="游明朝 Demibold" panose="02020600000000000000" pitchFamily="18" charset="-128"/>
                </a:rPr>
                <a:t>利用料等、内訳についても、可能な限り、詳細に記載すること</a:t>
              </a:r>
              <a:endParaRPr lang="en-US" altLang="ja-JP" sz="1200" dirty="0">
                <a:solidFill>
                  <a:schemeClr val="tx1"/>
                </a:solidFill>
                <a:latin typeface="游明朝 Demibold" panose="02020600000000000000" pitchFamily="18" charset="-128"/>
                <a:ea typeface="游明朝 Demibold" panose="02020600000000000000" pitchFamily="18" charset="-128"/>
              </a:endParaRPr>
            </a:p>
            <a:p>
              <a:pPr marL="180000" indent="-180000">
                <a:buFont typeface="Wingdings" panose="05000000000000000000" pitchFamily="2" charset="2"/>
                <a:buChar char="p"/>
              </a:pPr>
              <a:endParaRPr lang="en-US" altLang="ja-JP" sz="1200" dirty="0">
                <a:solidFill>
                  <a:schemeClr val="tx1"/>
                </a:solidFill>
                <a:latin typeface="游明朝 Demibold" panose="02020600000000000000" pitchFamily="18" charset="-128"/>
                <a:ea typeface="游明朝 Demibold" panose="02020600000000000000" pitchFamily="18" charset="-128"/>
              </a:endParaRPr>
            </a:p>
            <a:p>
              <a:pPr marL="180000" indent="-180000">
                <a:buFont typeface="Wingdings" panose="05000000000000000000" pitchFamily="2" charset="2"/>
                <a:buChar char="p"/>
              </a:pPr>
              <a:r>
                <a:rPr lang="ja-JP" altLang="en-US" sz="1200" dirty="0">
                  <a:solidFill>
                    <a:schemeClr val="tx1"/>
                  </a:solidFill>
                  <a:latin typeface="游明朝 Demibold" panose="02020600000000000000" pitchFamily="18" charset="-128"/>
                  <a:ea typeface="游明朝 Demibold" panose="02020600000000000000" pitchFamily="18" charset="-128"/>
                </a:rPr>
                <a:t>収支計画に係る予実管理の方法　</a:t>
              </a:r>
              <a:r>
                <a:rPr lang="en-US" altLang="ja-JP" sz="1200" dirty="0">
                  <a:solidFill>
                    <a:schemeClr val="tx1"/>
                  </a:solidFill>
                  <a:latin typeface="游明朝 Demibold" panose="02020600000000000000" pitchFamily="18" charset="-128"/>
                  <a:ea typeface="游明朝 Demibold" panose="02020600000000000000" pitchFamily="18" charset="-128"/>
                </a:rPr>
                <a:t>※</a:t>
              </a:r>
              <a:r>
                <a:rPr lang="ja-JP" altLang="en-US" sz="1200" dirty="0">
                  <a:solidFill>
                    <a:schemeClr val="tx1"/>
                  </a:solidFill>
                  <a:latin typeface="游明朝 Demibold" panose="02020600000000000000" pitchFamily="18" charset="-128"/>
                  <a:ea typeface="游明朝 Demibold" panose="02020600000000000000" pitchFamily="18" charset="-128"/>
                </a:rPr>
                <a:t>予実管理を行う方法</a:t>
              </a:r>
              <a:r>
                <a:rPr lang="en-US" altLang="ja-JP" sz="1200" dirty="0">
                  <a:solidFill>
                    <a:schemeClr val="tx1"/>
                  </a:solidFill>
                  <a:latin typeface="游明朝 Demibold" panose="02020600000000000000" pitchFamily="18" charset="-128"/>
                  <a:ea typeface="游明朝 Demibold" panose="02020600000000000000" pitchFamily="18" charset="-128"/>
                </a:rPr>
                <a:t>(</a:t>
              </a:r>
              <a:r>
                <a:rPr lang="ja-JP" altLang="en-US" sz="1200" dirty="0">
                  <a:solidFill>
                    <a:schemeClr val="tx1"/>
                  </a:solidFill>
                  <a:latin typeface="游明朝 Demibold" panose="02020600000000000000" pitchFamily="18" charset="-128"/>
                  <a:ea typeface="游明朝 Demibold" panose="02020600000000000000" pitchFamily="18" charset="-128"/>
                </a:rPr>
                <a:t>管理方法、予実確認のタイミング、管理対象とする項目等</a:t>
              </a:r>
              <a:r>
                <a:rPr lang="en-US" altLang="ja-JP" sz="1200" dirty="0">
                  <a:solidFill>
                    <a:schemeClr val="tx1"/>
                  </a:solidFill>
                  <a:latin typeface="游明朝 Demibold" panose="02020600000000000000" pitchFamily="18" charset="-128"/>
                  <a:ea typeface="游明朝 Demibold" panose="02020600000000000000" pitchFamily="18" charset="-128"/>
                </a:rPr>
                <a:t>)</a:t>
              </a:r>
              <a:r>
                <a:rPr lang="ja-JP" altLang="en-US" sz="1200" dirty="0">
                  <a:solidFill>
                    <a:schemeClr val="tx1"/>
                  </a:solidFill>
                  <a:latin typeface="游明朝 Demibold" panose="02020600000000000000" pitchFamily="18" charset="-128"/>
                  <a:ea typeface="游明朝 Demibold" panose="02020600000000000000" pitchFamily="18" charset="-128"/>
                </a:rPr>
                <a:t>を具体的に記載すること</a:t>
              </a:r>
              <a:endParaRPr lang="en-US" altLang="ja-JP" sz="1200" dirty="0">
                <a:solidFill>
                  <a:schemeClr val="tx1"/>
                </a:solidFill>
                <a:latin typeface="游明朝 Demibold" panose="02020600000000000000" pitchFamily="18" charset="-128"/>
                <a:ea typeface="游明朝 Demibold" panose="02020600000000000000" pitchFamily="18" charset="-128"/>
              </a:endParaRPr>
            </a:p>
          </p:txBody>
        </p:sp>
        <p:sp>
          <p:nvSpPr>
            <p:cNvPr id="7" name="正方形/長方形 6"/>
            <p:cNvSpPr/>
            <p:nvPr/>
          </p:nvSpPr>
          <p:spPr>
            <a:xfrm>
              <a:off x="630000" y="2340000"/>
              <a:ext cx="1440000" cy="1080000"/>
            </a:xfrm>
            <a:prstGeom prst="rect">
              <a:avLst/>
            </a:prstGeom>
            <a:grp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游明朝 Demibold" panose="02020600000000000000" pitchFamily="18" charset="-128"/>
                  <a:ea typeface="游明朝 Demibold" panose="02020600000000000000" pitchFamily="18" charset="-128"/>
                </a:rPr>
                <a:t>記載内容</a:t>
              </a:r>
            </a:p>
          </p:txBody>
        </p:sp>
      </p:grpSp>
    </p:spTree>
    <p:extLst>
      <p:ext uri="{BB962C8B-B14F-4D97-AF65-F5344CB8AC3E}">
        <p14:creationId xmlns:p14="http://schemas.microsoft.com/office/powerpoint/2010/main" val="2973694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70000" y="270000"/>
            <a:ext cx="9360000" cy="72000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pPr lvl="0"/>
            <a:r>
              <a:rPr lang="ja-JP" altLang="en-US" sz="1600" dirty="0">
                <a:solidFill>
                  <a:schemeClr val="tx1"/>
                </a:solidFill>
                <a:latin typeface="游明朝 Demibold" panose="02020600000000000000" pitchFamily="18" charset="-128"/>
                <a:ea typeface="游明朝 Demibold" panose="02020600000000000000" pitchFamily="18" charset="-128"/>
              </a:rPr>
              <a:t>３</a:t>
            </a:r>
            <a:r>
              <a:rPr lang="en-US" altLang="ja-JP" sz="1600" dirty="0">
                <a:solidFill>
                  <a:schemeClr val="tx1"/>
                </a:solidFill>
                <a:latin typeface="游明朝 Demibold" panose="02020600000000000000" pitchFamily="18" charset="-128"/>
                <a:ea typeface="游明朝 Demibold" panose="02020600000000000000" pitchFamily="18" charset="-128"/>
              </a:rPr>
              <a:t>.</a:t>
            </a:r>
            <a:r>
              <a:rPr lang="ja-JP" altLang="en-US" sz="1600" dirty="0">
                <a:solidFill>
                  <a:schemeClr val="tx1"/>
                </a:solidFill>
                <a:latin typeface="游明朝 Demibold" panose="02020600000000000000" pitchFamily="18" charset="-128"/>
                <a:ea typeface="游明朝 Demibold" panose="02020600000000000000" pitchFamily="18" charset="-128"/>
              </a:rPr>
              <a:t>コンソーシアムにおける中期事業計画</a:t>
            </a:r>
            <a:br>
              <a:rPr lang="en-US" altLang="ja-JP" sz="1600" dirty="0">
                <a:solidFill>
                  <a:schemeClr val="tx1"/>
                </a:solidFill>
                <a:latin typeface="游明朝 Demibold" panose="02020600000000000000" pitchFamily="18" charset="-128"/>
                <a:ea typeface="游明朝 Demibold" panose="02020600000000000000" pitchFamily="18" charset="-128"/>
              </a:rPr>
            </a:br>
            <a:r>
              <a:rPr lang="en-US" altLang="ja-JP" sz="1600" dirty="0">
                <a:solidFill>
                  <a:schemeClr val="tx1"/>
                </a:solidFill>
                <a:latin typeface="游明朝 Demibold" panose="02020600000000000000" pitchFamily="18" charset="-128"/>
                <a:ea typeface="游明朝 Demibold" panose="02020600000000000000" pitchFamily="18" charset="-128"/>
              </a:rPr>
              <a:t>(</a:t>
            </a:r>
            <a:r>
              <a:rPr lang="ja-JP" altLang="en-US" sz="1600" dirty="0">
                <a:solidFill>
                  <a:schemeClr val="tx1"/>
                </a:solidFill>
                <a:latin typeface="游明朝 Demibold" panose="02020600000000000000" pitchFamily="18" charset="-128"/>
                <a:ea typeface="游明朝 Demibold" panose="02020600000000000000" pitchFamily="18" charset="-128"/>
              </a:rPr>
              <a:t>必要に応じて、サブタイトルを記載</a:t>
            </a:r>
            <a:r>
              <a:rPr lang="en-US" altLang="ja-JP" sz="1600" dirty="0">
                <a:solidFill>
                  <a:schemeClr val="tx1"/>
                </a:solidFill>
                <a:latin typeface="游明朝 Demibold" panose="02020600000000000000" pitchFamily="18" charset="-128"/>
                <a:ea typeface="游明朝 Demibold" panose="02020600000000000000" pitchFamily="18" charset="-128"/>
              </a:rPr>
              <a:t>)</a:t>
            </a:r>
            <a:endParaRPr lang="ja-JP" altLang="ja-JP" sz="1600" dirty="0">
              <a:solidFill>
                <a:schemeClr val="tx1"/>
              </a:solidFill>
              <a:latin typeface="游明朝 Demibold" panose="02020600000000000000" pitchFamily="18" charset="-128"/>
              <a:ea typeface="游明朝 Demibold" panose="02020600000000000000" pitchFamily="18" charset="-128"/>
            </a:endParaRPr>
          </a:p>
        </p:txBody>
      </p:sp>
      <p:sp>
        <p:nvSpPr>
          <p:cNvPr id="4" name="スライド番号プレースホルダー 4"/>
          <p:cNvSpPr txBox="1">
            <a:spLocks/>
          </p:cNvSpPr>
          <p:nvPr/>
        </p:nvSpPr>
        <p:spPr>
          <a:xfrm>
            <a:off x="9360000" y="6390000"/>
            <a:ext cx="360000" cy="360000"/>
          </a:xfrm>
          <a:prstGeom prst="rect">
            <a:avLst/>
          </a:prstGeom>
        </p:spPr>
        <p:txBody>
          <a:bodyPr wrap="none" lIns="90000" tIns="90000" rIns="90000" bIns="9000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870704B-CE94-48CC-AF30-84932A1262A7}" type="slidenum">
              <a:rPr lang="en-GB" sz="1200" smtClean="0">
                <a:latin typeface="游明朝 Demibold" panose="02020600000000000000" pitchFamily="18" charset="-128"/>
                <a:ea typeface="游明朝 Demibold" panose="02020600000000000000" pitchFamily="18" charset="-128"/>
              </a:rPr>
              <a:pPr algn="r"/>
              <a:t>3</a:t>
            </a:fld>
            <a:endParaRPr lang="en-GB" sz="1200" dirty="0">
              <a:latin typeface="游明朝 Demibold" panose="02020600000000000000" pitchFamily="18" charset="-128"/>
              <a:ea typeface="游明朝 Demibold" panose="02020600000000000000" pitchFamily="18" charset="-128"/>
            </a:endParaRPr>
          </a:p>
        </p:txBody>
      </p:sp>
      <p:grpSp>
        <p:nvGrpSpPr>
          <p:cNvPr id="5" name="グループ化 4"/>
          <p:cNvGrpSpPr/>
          <p:nvPr/>
        </p:nvGrpSpPr>
        <p:grpSpPr>
          <a:xfrm>
            <a:off x="630000" y="2269800"/>
            <a:ext cx="8640000" cy="2318400"/>
            <a:chOff x="630000" y="2340000"/>
            <a:chExt cx="8640000" cy="1080000"/>
          </a:xfrm>
          <a:solidFill>
            <a:schemeClr val="accent3">
              <a:lumMod val="20000"/>
              <a:lumOff val="80000"/>
            </a:schemeClr>
          </a:solidFill>
        </p:grpSpPr>
        <p:sp>
          <p:nvSpPr>
            <p:cNvPr id="6" name="正方形/長方形 5"/>
            <p:cNvSpPr/>
            <p:nvPr/>
          </p:nvSpPr>
          <p:spPr>
            <a:xfrm>
              <a:off x="2070000" y="2340000"/>
              <a:ext cx="7200000" cy="1080000"/>
            </a:xfrm>
            <a:prstGeom prst="rect">
              <a:avLst/>
            </a:prstGeom>
            <a:grp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ctr"/>
            <a:lstStyle/>
            <a:p>
              <a:pPr marL="180000" indent="-180000">
                <a:buFont typeface="Wingdings" panose="05000000000000000000" pitchFamily="2" charset="2"/>
                <a:buChar char="p"/>
              </a:pPr>
              <a:r>
                <a:rPr lang="ja-JP" altLang="en-US" sz="1200" dirty="0">
                  <a:solidFill>
                    <a:schemeClr val="tx1"/>
                  </a:solidFill>
                  <a:latin typeface="游明朝 Demibold" panose="02020600000000000000" pitchFamily="18" charset="-128"/>
                  <a:ea typeface="游明朝 Demibold" panose="02020600000000000000" pitchFamily="18" charset="-128"/>
                </a:rPr>
                <a:t>「２．コンソーシアムにおける中期収支計画」を達成するための事業計画</a:t>
              </a:r>
              <a:r>
                <a:rPr lang="en-US" altLang="ja-JP" sz="1200" dirty="0">
                  <a:solidFill>
                    <a:schemeClr val="tx1"/>
                  </a:solidFill>
                  <a:latin typeface="游明朝 Demibold" panose="02020600000000000000" pitchFamily="18" charset="-128"/>
                  <a:ea typeface="游明朝 Demibold" panose="02020600000000000000" pitchFamily="18" charset="-128"/>
                </a:rPr>
                <a:t>(</a:t>
              </a:r>
              <a:r>
                <a:rPr lang="ja-JP" altLang="en-US" sz="1200" dirty="0">
                  <a:solidFill>
                    <a:schemeClr val="tx1"/>
                  </a:solidFill>
                  <a:latin typeface="游明朝 Demibold" panose="02020600000000000000" pitchFamily="18" charset="-128"/>
                  <a:ea typeface="游明朝 Demibold" panose="02020600000000000000" pitchFamily="18" charset="-128"/>
                </a:rPr>
                <a:t>３か年</a:t>
              </a:r>
              <a:r>
                <a:rPr lang="en-US" altLang="ja-JP" sz="1200" dirty="0">
                  <a:solidFill>
                    <a:schemeClr val="tx1"/>
                  </a:solidFill>
                  <a:latin typeface="游明朝 Demibold" panose="02020600000000000000" pitchFamily="18" charset="-128"/>
                  <a:ea typeface="游明朝 Demibold" panose="02020600000000000000" pitchFamily="18" charset="-128"/>
                </a:rPr>
                <a:t>)</a:t>
              </a:r>
              <a:br>
                <a:rPr lang="ja-JP" altLang="en-US" sz="1200" dirty="0">
                  <a:solidFill>
                    <a:schemeClr val="tx1"/>
                  </a:solidFill>
                  <a:latin typeface="游明朝 Demibold" panose="02020600000000000000" pitchFamily="18" charset="-128"/>
                  <a:ea typeface="游明朝 Demibold" panose="02020600000000000000" pitchFamily="18" charset="-128"/>
                </a:rPr>
              </a:br>
              <a:r>
                <a:rPr lang="en-US" altLang="ja-JP" sz="1200" dirty="0">
                  <a:solidFill>
                    <a:schemeClr val="tx1"/>
                  </a:solidFill>
                  <a:latin typeface="游明朝 Demibold" panose="02020600000000000000" pitchFamily="18" charset="-128"/>
                  <a:ea typeface="游明朝 Demibold" panose="02020600000000000000" pitchFamily="18" charset="-128"/>
                </a:rPr>
                <a:t>※</a:t>
              </a:r>
              <a:r>
                <a:rPr lang="ja-JP" altLang="en-US" sz="1200" dirty="0">
                  <a:solidFill>
                    <a:schemeClr val="tx1"/>
                  </a:solidFill>
                  <a:latin typeface="游明朝 Demibold" panose="02020600000000000000" pitchFamily="18" charset="-128"/>
                  <a:ea typeface="游明朝 Demibold" panose="02020600000000000000" pitchFamily="18" charset="-128"/>
                </a:rPr>
                <a:t>収入を拡大させる</a:t>
              </a:r>
              <a:r>
                <a:rPr lang="en-US" altLang="ja-JP" sz="1200" dirty="0">
                  <a:solidFill>
                    <a:schemeClr val="tx1"/>
                  </a:solidFill>
                  <a:latin typeface="游明朝 Demibold" panose="02020600000000000000" pitchFamily="18" charset="-128"/>
                  <a:ea typeface="游明朝 Demibold" panose="02020600000000000000" pitchFamily="18" charset="-128"/>
                </a:rPr>
                <a:t>/</a:t>
              </a:r>
              <a:r>
                <a:rPr lang="ja-JP" altLang="en-US" sz="1200" dirty="0">
                  <a:solidFill>
                    <a:schemeClr val="tx1"/>
                  </a:solidFill>
                  <a:latin typeface="游明朝 Demibold" panose="02020600000000000000" pitchFamily="18" charset="-128"/>
                  <a:ea typeface="游明朝 Demibold" panose="02020600000000000000" pitchFamily="18" charset="-128"/>
                </a:rPr>
                <a:t>支出を抑制するための具体的な行動計画　等</a:t>
              </a:r>
              <a:endParaRPr lang="en-US" altLang="ja-JP" sz="1200" dirty="0">
                <a:solidFill>
                  <a:schemeClr val="tx1"/>
                </a:solidFill>
                <a:latin typeface="游明朝 Demibold" panose="02020600000000000000" pitchFamily="18" charset="-128"/>
                <a:ea typeface="游明朝 Demibold" panose="02020600000000000000" pitchFamily="18" charset="-128"/>
              </a:endParaRPr>
            </a:p>
            <a:p>
              <a:pPr marL="180000" indent="-180000">
                <a:buFont typeface="Wingdings" panose="05000000000000000000" pitchFamily="2" charset="2"/>
                <a:buChar char="p"/>
              </a:pPr>
              <a:endParaRPr lang="en-US" altLang="ja-JP" sz="1200" dirty="0">
                <a:solidFill>
                  <a:schemeClr val="tx1"/>
                </a:solidFill>
                <a:latin typeface="游明朝 Demibold" panose="02020600000000000000" pitchFamily="18" charset="-128"/>
                <a:ea typeface="游明朝 Demibold" panose="02020600000000000000" pitchFamily="18" charset="-128"/>
              </a:endParaRPr>
            </a:p>
            <a:p>
              <a:pPr marL="180000" indent="-180000">
                <a:buFont typeface="Wingdings" panose="05000000000000000000" pitchFamily="2" charset="2"/>
                <a:buChar char="p"/>
              </a:pPr>
              <a:r>
                <a:rPr lang="en-US" altLang="ja-JP" sz="1200" dirty="0">
                  <a:solidFill>
                    <a:schemeClr val="tx1"/>
                  </a:solidFill>
                  <a:latin typeface="游明朝 Demibold" panose="02020600000000000000" pitchFamily="18" charset="-128"/>
                  <a:ea typeface="游明朝 Demibold" panose="02020600000000000000" pitchFamily="18" charset="-128"/>
                </a:rPr>
                <a:t>(</a:t>
              </a:r>
              <a:r>
                <a:rPr lang="ja-JP" altLang="en-US" sz="1200" dirty="0">
                  <a:solidFill>
                    <a:schemeClr val="tx1"/>
                  </a:solidFill>
                  <a:latin typeface="游明朝 Demibold" panose="02020600000000000000" pitchFamily="18" charset="-128"/>
                  <a:ea typeface="游明朝 Demibold" panose="02020600000000000000" pitchFamily="18" charset="-128"/>
                </a:rPr>
                <a:t>任意</a:t>
              </a:r>
              <a:r>
                <a:rPr lang="en-US" altLang="ja-JP" sz="1200" dirty="0">
                  <a:solidFill>
                    <a:schemeClr val="tx1"/>
                  </a:solidFill>
                  <a:latin typeface="游明朝 Demibold" panose="02020600000000000000" pitchFamily="18" charset="-128"/>
                  <a:ea typeface="游明朝 Demibold" panose="02020600000000000000" pitchFamily="18" charset="-128"/>
                </a:rPr>
                <a:t>)</a:t>
              </a:r>
              <a:r>
                <a:rPr lang="ja-JP" altLang="en-US" sz="1200" dirty="0">
                  <a:solidFill>
                    <a:schemeClr val="tx1"/>
                  </a:solidFill>
                  <a:latin typeface="游明朝 Demibold" panose="02020600000000000000" pitchFamily="18" charset="-128"/>
                  <a:ea typeface="游明朝 Demibold" panose="02020600000000000000" pitchFamily="18" charset="-128"/>
                </a:rPr>
                <a:t>ハイレベル人材に係る人材マッチング事業以外での収入拡大に向けた取組</a:t>
              </a:r>
            </a:p>
          </p:txBody>
        </p:sp>
        <p:sp>
          <p:nvSpPr>
            <p:cNvPr id="7" name="正方形/長方形 6"/>
            <p:cNvSpPr/>
            <p:nvPr/>
          </p:nvSpPr>
          <p:spPr>
            <a:xfrm>
              <a:off x="630000" y="2340000"/>
              <a:ext cx="1440000" cy="1080000"/>
            </a:xfrm>
            <a:prstGeom prst="rect">
              <a:avLst/>
            </a:prstGeom>
            <a:grp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游明朝 Demibold" panose="02020600000000000000" pitchFamily="18" charset="-128"/>
                  <a:ea typeface="游明朝 Demibold" panose="02020600000000000000" pitchFamily="18" charset="-128"/>
                </a:rPr>
                <a:t>記載内容</a:t>
              </a:r>
            </a:p>
          </p:txBody>
        </p:sp>
      </p:grpSp>
    </p:spTree>
    <p:extLst>
      <p:ext uri="{BB962C8B-B14F-4D97-AF65-F5344CB8AC3E}">
        <p14:creationId xmlns:p14="http://schemas.microsoft.com/office/powerpoint/2010/main" val="987421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70000" y="270000"/>
            <a:ext cx="9360000" cy="72000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pPr lvl="0"/>
            <a:r>
              <a:rPr lang="ja-JP" altLang="en-US" sz="1600" dirty="0">
                <a:solidFill>
                  <a:schemeClr val="tx1"/>
                </a:solidFill>
                <a:latin typeface="游明朝 Demibold" panose="02020600000000000000" pitchFamily="18" charset="-128"/>
                <a:ea typeface="游明朝 Demibold" panose="02020600000000000000" pitchFamily="18" charset="-128"/>
              </a:rPr>
              <a:t>４</a:t>
            </a:r>
            <a:r>
              <a:rPr lang="en-US" altLang="ja-JP" sz="1600" dirty="0">
                <a:solidFill>
                  <a:schemeClr val="tx1"/>
                </a:solidFill>
                <a:latin typeface="游明朝 Demibold" panose="02020600000000000000" pitchFamily="18" charset="-128"/>
                <a:ea typeface="游明朝 Demibold" panose="02020600000000000000" pitchFamily="18" charset="-128"/>
              </a:rPr>
              <a:t>.</a:t>
            </a:r>
            <a:r>
              <a:rPr lang="ja-JP" altLang="en-US" sz="1600" dirty="0">
                <a:solidFill>
                  <a:schemeClr val="tx1"/>
                </a:solidFill>
                <a:latin typeface="游明朝 Demibold" panose="02020600000000000000" pitchFamily="18" charset="-128"/>
                <a:ea typeface="游明朝 Demibold" panose="02020600000000000000" pitchFamily="18" charset="-128"/>
              </a:rPr>
              <a:t>コンソーシアムにおける本年度事業計画</a:t>
            </a:r>
            <a:br>
              <a:rPr lang="en-US" altLang="ja-JP" sz="1600" dirty="0">
                <a:solidFill>
                  <a:schemeClr val="tx1"/>
                </a:solidFill>
                <a:latin typeface="游明朝 Demibold" panose="02020600000000000000" pitchFamily="18" charset="-128"/>
                <a:ea typeface="游明朝 Demibold" panose="02020600000000000000" pitchFamily="18" charset="-128"/>
              </a:rPr>
            </a:br>
            <a:r>
              <a:rPr lang="en-US" altLang="ja-JP" sz="1600" dirty="0">
                <a:solidFill>
                  <a:schemeClr val="tx1"/>
                </a:solidFill>
                <a:latin typeface="游明朝 Demibold" panose="02020600000000000000" pitchFamily="18" charset="-128"/>
                <a:ea typeface="游明朝 Demibold" panose="02020600000000000000" pitchFamily="18" charset="-128"/>
              </a:rPr>
              <a:t>(</a:t>
            </a:r>
            <a:r>
              <a:rPr lang="ja-JP" altLang="en-US" sz="1600" dirty="0">
                <a:solidFill>
                  <a:schemeClr val="tx1"/>
                </a:solidFill>
                <a:latin typeface="游明朝 Demibold" panose="02020600000000000000" pitchFamily="18" charset="-128"/>
                <a:ea typeface="游明朝 Demibold" panose="02020600000000000000" pitchFamily="18" charset="-128"/>
              </a:rPr>
              <a:t>必要に応じて、サブタイトルを記載</a:t>
            </a:r>
            <a:r>
              <a:rPr lang="en-US" altLang="ja-JP" sz="1600" dirty="0">
                <a:solidFill>
                  <a:schemeClr val="tx1"/>
                </a:solidFill>
                <a:latin typeface="游明朝 Demibold" panose="02020600000000000000" pitchFamily="18" charset="-128"/>
                <a:ea typeface="游明朝 Demibold" panose="02020600000000000000" pitchFamily="18" charset="-128"/>
              </a:rPr>
              <a:t>)</a:t>
            </a:r>
            <a:endParaRPr lang="ja-JP" altLang="ja-JP" sz="1600" dirty="0">
              <a:solidFill>
                <a:schemeClr val="tx1"/>
              </a:solidFill>
              <a:latin typeface="游明朝 Demibold" panose="02020600000000000000" pitchFamily="18" charset="-128"/>
              <a:ea typeface="游明朝 Demibold" panose="02020600000000000000" pitchFamily="18" charset="-128"/>
            </a:endParaRPr>
          </a:p>
        </p:txBody>
      </p:sp>
      <p:sp>
        <p:nvSpPr>
          <p:cNvPr id="4" name="スライド番号プレースホルダー 4"/>
          <p:cNvSpPr txBox="1">
            <a:spLocks/>
          </p:cNvSpPr>
          <p:nvPr/>
        </p:nvSpPr>
        <p:spPr>
          <a:xfrm>
            <a:off x="9360000" y="6390000"/>
            <a:ext cx="360000" cy="360000"/>
          </a:xfrm>
          <a:prstGeom prst="rect">
            <a:avLst/>
          </a:prstGeom>
        </p:spPr>
        <p:txBody>
          <a:bodyPr wrap="none" lIns="90000" tIns="90000" rIns="90000" bIns="9000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870704B-CE94-48CC-AF30-84932A1262A7}" type="slidenum">
              <a:rPr lang="en-GB" sz="1200" smtClean="0">
                <a:latin typeface="游明朝 Demibold" panose="02020600000000000000" pitchFamily="18" charset="-128"/>
                <a:ea typeface="游明朝 Demibold" panose="02020600000000000000" pitchFamily="18" charset="-128"/>
              </a:rPr>
              <a:pPr algn="r"/>
              <a:t>4</a:t>
            </a:fld>
            <a:endParaRPr lang="en-GB" sz="1200" dirty="0">
              <a:latin typeface="游明朝 Demibold" panose="02020600000000000000" pitchFamily="18" charset="-128"/>
              <a:ea typeface="游明朝 Demibold" panose="02020600000000000000" pitchFamily="18" charset="-128"/>
            </a:endParaRPr>
          </a:p>
        </p:txBody>
      </p:sp>
      <p:grpSp>
        <p:nvGrpSpPr>
          <p:cNvPr id="5" name="グループ化 4"/>
          <p:cNvGrpSpPr/>
          <p:nvPr/>
        </p:nvGrpSpPr>
        <p:grpSpPr>
          <a:xfrm>
            <a:off x="630000" y="2269800"/>
            <a:ext cx="8640000" cy="2318400"/>
            <a:chOff x="630000" y="2340000"/>
            <a:chExt cx="8640000" cy="1080000"/>
          </a:xfrm>
          <a:solidFill>
            <a:schemeClr val="accent3">
              <a:lumMod val="20000"/>
              <a:lumOff val="80000"/>
            </a:schemeClr>
          </a:solidFill>
        </p:grpSpPr>
        <p:sp>
          <p:nvSpPr>
            <p:cNvPr id="6" name="正方形/長方形 5"/>
            <p:cNvSpPr/>
            <p:nvPr/>
          </p:nvSpPr>
          <p:spPr>
            <a:xfrm>
              <a:off x="2070000" y="2340000"/>
              <a:ext cx="7200000" cy="1080000"/>
            </a:xfrm>
            <a:prstGeom prst="rect">
              <a:avLst/>
            </a:prstGeom>
            <a:grp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ctr"/>
            <a:lstStyle/>
            <a:p>
              <a:pPr marL="180000" indent="-180000">
                <a:buFont typeface="Wingdings" panose="05000000000000000000" pitchFamily="2" charset="2"/>
                <a:buChar char="p"/>
              </a:pPr>
              <a:r>
                <a:rPr lang="ja-JP" altLang="en-US" sz="1200" dirty="0">
                  <a:solidFill>
                    <a:schemeClr val="tx1"/>
                  </a:solidFill>
                  <a:latin typeface="游明朝 Demibold" panose="02020600000000000000" pitchFamily="18" charset="-128"/>
                  <a:ea typeface="游明朝 Demibold" panose="02020600000000000000" pitchFamily="18" charset="-128"/>
                </a:rPr>
                <a:t>営業エリア、営業の対象とする企業</a:t>
              </a:r>
            </a:p>
            <a:p>
              <a:pPr marL="180000" indent="-180000">
                <a:buFont typeface="Wingdings" panose="05000000000000000000" pitchFamily="2" charset="2"/>
                <a:buChar char="p"/>
              </a:pPr>
              <a:endParaRPr lang="en-US" altLang="ja-JP" sz="1200" dirty="0">
                <a:solidFill>
                  <a:schemeClr val="tx1"/>
                </a:solidFill>
                <a:latin typeface="游明朝 Demibold" panose="02020600000000000000" pitchFamily="18" charset="-128"/>
                <a:ea typeface="游明朝 Demibold" panose="02020600000000000000" pitchFamily="18" charset="-128"/>
              </a:endParaRPr>
            </a:p>
            <a:p>
              <a:pPr marL="180000" indent="-180000">
                <a:buFont typeface="Wingdings" panose="05000000000000000000" pitchFamily="2" charset="2"/>
                <a:buChar char="p"/>
              </a:pPr>
              <a:r>
                <a:rPr lang="ja-JP" altLang="en-US" sz="1200" dirty="0">
                  <a:solidFill>
                    <a:schemeClr val="tx1"/>
                  </a:solidFill>
                  <a:latin typeface="游明朝 Demibold" panose="02020600000000000000" pitchFamily="18" charset="-128"/>
                  <a:ea typeface="游明朝 Demibold" panose="02020600000000000000" pitchFamily="18" charset="-128"/>
                </a:rPr>
                <a:t>マッチングを推進する人材　</a:t>
              </a:r>
              <a:r>
                <a:rPr lang="en-US" altLang="ja-JP" sz="1200" dirty="0">
                  <a:solidFill>
                    <a:schemeClr val="tx1"/>
                  </a:solidFill>
                  <a:latin typeface="游明朝 Demibold" panose="02020600000000000000" pitchFamily="18" charset="-128"/>
                  <a:ea typeface="游明朝 Demibold" panose="02020600000000000000" pitchFamily="18" charset="-128"/>
                </a:rPr>
                <a:t>※</a:t>
              </a:r>
              <a:r>
                <a:rPr lang="ja-JP" altLang="en-US" sz="1200" dirty="0">
                  <a:solidFill>
                    <a:schemeClr val="tx1"/>
                  </a:solidFill>
                  <a:latin typeface="游明朝 Demibold" panose="02020600000000000000" pitchFamily="18" charset="-128"/>
                  <a:ea typeface="游明朝 Demibold" panose="02020600000000000000" pitchFamily="18" charset="-128"/>
                </a:rPr>
                <a:t>交付対象と、そうでないものは識別して記載すること</a:t>
              </a:r>
            </a:p>
            <a:p>
              <a:pPr marL="180000" indent="-180000">
                <a:buFont typeface="Wingdings" panose="05000000000000000000" pitchFamily="2" charset="2"/>
                <a:buChar char="p"/>
              </a:pPr>
              <a:endParaRPr lang="en-US" altLang="ja-JP" sz="1200" dirty="0">
                <a:solidFill>
                  <a:schemeClr val="tx1"/>
                </a:solidFill>
                <a:latin typeface="游明朝 Demibold" panose="02020600000000000000" pitchFamily="18" charset="-128"/>
                <a:ea typeface="游明朝 Demibold" panose="02020600000000000000" pitchFamily="18" charset="-128"/>
              </a:endParaRPr>
            </a:p>
            <a:p>
              <a:pPr marL="180000" indent="-180000">
                <a:buFont typeface="Wingdings" panose="05000000000000000000" pitchFamily="2" charset="2"/>
                <a:buChar char="p"/>
              </a:pPr>
              <a:r>
                <a:rPr lang="ja-JP" altLang="en-US" sz="1200" dirty="0">
                  <a:solidFill>
                    <a:schemeClr val="tx1"/>
                  </a:solidFill>
                  <a:latin typeface="游明朝 Demibold" panose="02020600000000000000" pitchFamily="18" charset="-128"/>
                  <a:ea typeface="游明朝 Demibold" panose="02020600000000000000" pitchFamily="18" charset="-128"/>
                </a:rPr>
                <a:t>令和８年１月までの成約目標件数　</a:t>
              </a:r>
              <a:r>
                <a:rPr lang="en-US" altLang="ja-JP" sz="1200" dirty="0">
                  <a:solidFill>
                    <a:schemeClr val="tx1"/>
                  </a:solidFill>
                  <a:latin typeface="游明朝 Demibold" panose="02020600000000000000" pitchFamily="18" charset="-128"/>
                  <a:ea typeface="游明朝 Demibold" panose="02020600000000000000" pitchFamily="18" charset="-128"/>
                </a:rPr>
                <a:t>※</a:t>
              </a:r>
              <a:r>
                <a:rPr lang="ja-JP" altLang="en-US" sz="1200" dirty="0">
                  <a:solidFill>
                    <a:schemeClr val="tx1"/>
                  </a:solidFill>
                  <a:latin typeface="游明朝 Demibold" panose="02020600000000000000" pitchFamily="18" charset="-128"/>
                  <a:ea typeface="游明朝 Demibold" panose="02020600000000000000" pitchFamily="18" charset="-128"/>
                </a:rPr>
                <a:t>雇用契約</a:t>
              </a:r>
              <a:r>
                <a:rPr lang="en-US" altLang="ja-JP" sz="1200" dirty="0">
                  <a:solidFill>
                    <a:schemeClr val="tx1"/>
                  </a:solidFill>
                  <a:latin typeface="游明朝 Demibold" panose="02020600000000000000" pitchFamily="18" charset="-128"/>
                  <a:ea typeface="游明朝 Demibold" panose="02020600000000000000" pitchFamily="18" charset="-128"/>
                </a:rPr>
                <a:t>(</a:t>
              </a:r>
              <a:r>
                <a:rPr lang="ja-JP" altLang="en-US" sz="1200" dirty="0">
                  <a:solidFill>
                    <a:schemeClr val="tx1"/>
                  </a:solidFill>
                  <a:latin typeface="游明朝 Demibold" panose="02020600000000000000" pitchFamily="18" charset="-128"/>
                  <a:ea typeface="游明朝 Demibold" panose="02020600000000000000" pitchFamily="18" charset="-128"/>
                </a:rPr>
                <a:t>フルタイム</a:t>
              </a:r>
              <a:r>
                <a:rPr lang="en-US" altLang="ja-JP" sz="1200" dirty="0">
                  <a:solidFill>
                    <a:schemeClr val="tx1"/>
                  </a:solidFill>
                  <a:latin typeface="游明朝 Demibold" panose="02020600000000000000" pitchFamily="18" charset="-128"/>
                  <a:ea typeface="游明朝 Demibold" panose="02020600000000000000" pitchFamily="18" charset="-128"/>
                </a:rPr>
                <a:t>)</a:t>
              </a:r>
              <a:r>
                <a:rPr lang="ja-JP" altLang="en-US" sz="1200" dirty="0">
                  <a:solidFill>
                    <a:schemeClr val="tx1"/>
                  </a:solidFill>
                  <a:latin typeface="游明朝 Demibold" panose="02020600000000000000" pitchFamily="18" charset="-128"/>
                  <a:ea typeface="游明朝 Demibold" panose="02020600000000000000" pitchFamily="18" charset="-128"/>
                </a:rPr>
                <a:t>と、雇用契約</a:t>
              </a:r>
              <a:r>
                <a:rPr lang="en-US" altLang="ja-JP" sz="1200" dirty="0">
                  <a:solidFill>
                    <a:schemeClr val="tx1"/>
                  </a:solidFill>
                  <a:latin typeface="游明朝 Demibold" panose="02020600000000000000" pitchFamily="18" charset="-128"/>
                  <a:ea typeface="游明朝 Demibold" panose="02020600000000000000" pitchFamily="18" charset="-128"/>
                </a:rPr>
                <a:t>(</a:t>
              </a:r>
              <a:r>
                <a:rPr lang="ja-JP" altLang="en-US" sz="1200" dirty="0">
                  <a:solidFill>
                    <a:schemeClr val="tx1"/>
                  </a:solidFill>
                  <a:latin typeface="游明朝 Demibold" panose="02020600000000000000" pitchFamily="18" charset="-128"/>
                  <a:ea typeface="游明朝 Demibold" panose="02020600000000000000" pitchFamily="18" charset="-128"/>
                </a:rPr>
                <a:t>フルタイム</a:t>
              </a:r>
              <a:r>
                <a:rPr lang="en-US" altLang="ja-JP" sz="1200" dirty="0">
                  <a:solidFill>
                    <a:schemeClr val="tx1"/>
                  </a:solidFill>
                  <a:latin typeface="游明朝 Demibold" panose="02020600000000000000" pitchFamily="18" charset="-128"/>
                  <a:ea typeface="游明朝 Demibold" panose="02020600000000000000" pitchFamily="18" charset="-128"/>
                </a:rPr>
                <a:t>)</a:t>
              </a:r>
              <a:r>
                <a:rPr lang="ja-JP" altLang="en-US" sz="1200" dirty="0">
                  <a:solidFill>
                    <a:schemeClr val="tx1"/>
                  </a:solidFill>
                  <a:latin typeface="游明朝 Demibold" panose="02020600000000000000" pitchFamily="18" charset="-128"/>
                  <a:ea typeface="游明朝 Demibold" panose="02020600000000000000" pitchFamily="18" charset="-128"/>
                </a:rPr>
                <a:t>以外を分けて記載すること（また、その内、「</a:t>
              </a:r>
              <a:r>
                <a:rPr lang="en-US" altLang="ja-JP" sz="1200" dirty="0">
                  <a:solidFill>
                    <a:schemeClr val="tx1"/>
                  </a:solidFill>
                  <a:latin typeface="游明朝 Demibold" panose="02020600000000000000" pitchFamily="18" charset="-128"/>
                  <a:ea typeface="游明朝 Demibold" panose="02020600000000000000" pitchFamily="18" charset="-128"/>
                </a:rPr>
                <a:t>DX</a:t>
              </a:r>
              <a:r>
                <a:rPr lang="ja-JP" altLang="en-US" sz="1200" dirty="0">
                  <a:solidFill>
                    <a:schemeClr val="tx1"/>
                  </a:solidFill>
                  <a:latin typeface="游明朝 Demibold" panose="02020600000000000000" pitchFamily="18" charset="-128"/>
                  <a:ea typeface="游明朝 Demibold" panose="02020600000000000000" pitchFamily="18" charset="-128"/>
                </a:rPr>
                <a:t>人材」「大企業人材」「スタートアップ企業」の成約目標件数もあわせて記載ください）</a:t>
              </a:r>
              <a:endParaRPr lang="en-US" altLang="ja-JP" sz="1200" dirty="0">
                <a:solidFill>
                  <a:schemeClr val="tx1"/>
                </a:solidFill>
                <a:latin typeface="游明朝 Demibold" panose="02020600000000000000" pitchFamily="18" charset="-128"/>
                <a:ea typeface="游明朝 Demibold" panose="02020600000000000000" pitchFamily="18" charset="-128"/>
              </a:endParaRPr>
            </a:p>
            <a:p>
              <a:pPr marL="180000" indent="-180000">
                <a:buFont typeface="Wingdings" panose="05000000000000000000" pitchFamily="2" charset="2"/>
                <a:buChar char="p"/>
              </a:pPr>
              <a:endParaRPr kumimoji="1" lang="en-US" altLang="ja-JP" sz="1200" dirty="0">
                <a:solidFill>
                  <a:schemeClr val="tx1"/>
                </a:solidFill>
                <a:latin typeface="游明朝 Demibold" panose="02020600000000000000" pitchFamily="18" charset="-128"/>
                <a:ea typeface="游明朝 Demibold" panose="02020600000000000000" pitchFamily="18" charset="-128"/>
              </a:endParaRPr>
            </a:p>
            <a:p>
              <a:pPr marL="180000" indent="-180000">
                <a:buFont typeface="Wingdings" panose="05000000000000000000" pitchFamily="2" charset="2"/>
                <a:buChar char="p"/>
              </a:pPr>
              <a:r>
                <a:rPr kumimoji="1" lang="ja-JP" altLang="en-US" sz="1200" dirty="0">
                  <a:solidFill>
                    <a:schemeClr val="tx1"/>
                  </a:solidFill>
                  <a:latin typeface="游明朝 Demibold" panose="02020600000000000000" pitchFamily="18" charset="-128"/>
                  <a:ea typeface="游明朝 Demibold" panose="02020600000000000000" pitchFamily="18" charset="-128"/>
                </a:rPr>
                <a:t>令和７年３月末までに、職業紹介事業者に取り繋いだ、もしくは、申請主体が求人票を作成した、ハイレベル人材に係る</a:t>
              </a:r>
              <a:r>
                <a:rPr kumimoji="1" lang="ja-JP" altLang="en-US" sz="1200" b="1" u="sng" dirty="0">
                  <a:solidFill>
                    <a:schemeClr val="tx1"/>
                  </a:solidFill>
                  <a:latin typeface="游明朝 Demibold" panose="02020600000000000000" pitchFamily="18" charset="-128"/>
                  <a:ea typeface="游明朝 Demibold" panose="02020600000000000000" pitchFamily="18" charset="-128"/>
                </a:rPr>
                <a:t>未成約の</a:t>
              </a:r>
              <a:r>
                <a:rPr kumimoji="1" lang="ja-JP" altLang="en-US" sz="1200" dirty="0">
                  <a:solidFill>
                    <a:schemeClr val="tx1"/>
                  </a:solidFill>
                  <a:latin typeface="游明朝 Demibold" panose="02020600000000000000" pitchFamily="18" charset="-128"/>
                  <a:ea typeface="游明朝 Demibold" panose="02020600000000000000" pitchFamily="18" charset="-128"/>
                </a:rPr>
                <a:t>件数　</a:t>
              </a:r>
              <a:r>
                <a:rPr kumimoji="1" lang="en-US" altLang="ja-JP" sz="1200" dirty="0">
                  <a:solidFill>
                    <a:schemeClr val="tx1"/>
                  </a:solidFill>
                  <a:latin typeface="游明朝 Demibold" panose="02020600000000000000" pitchFamily="18" charset="-128"/>
                  <a:ea typeface="游明朝 Demibold" panose="02020600000000000000" pitchFamily="18" charset="-128"/>
                </a:rPr>
                <a:t>※</a:t>
              </a:r>
              <a:r>
                <a:rPr kumimoji="1" lang="ja-JP" altLang="en-US" sz="1200" dirty="0">
                  <a:solidFill>
                    <a:schemeClr val="tx1"/>
                  </a:solidFill>
                  <a:latin typeface="游明朝 Demibold" panose="02020600000000000000" pitchFamily="18" charset="-128"/>
                  <a:ea typeface="游明朝 Demibold" panose="02020600000000000000" pitchFamily="18" charset="-128"/>
                </a:rPr>
                <a:t>現在進行形で人材紹介中のものに限る。該当する案件がなければ、０件と記載すること</a:t>
              </a:r>
              <a:endParaRPr kumimoji="1" lang="en-US" altLang="ja-JP" sz="1200" dirty="0">
                <a:solidFill>
                  <a:schemeClr val="tx1"/>
                </a:solidFill>
                <a:latin typeface="游明朝 Demibold" panose="02020600000000000000" pitchFamily="18" charset="-128"/>
                <a:ea typeface="游明朝 Demibold" panose="02020600000000000000" pitchFamily="18" charset="-128"/>
              </a:endParaRPr>
            </a:p>
          </p:txBody>
        </p:sp>
        <p:sp>
          <p:nvSpPr>
            <p:cNvPr id="7" name="正方形/長方形 6"/>
            <p:cNvSpPr/>
            <p:nvPr/>
          </p:nvSpPr>
          <p:spPr>
            <a:xfrm>
              <a:off x="630000" y="2340000"/>
              <a:ext cx="1440000" cy="1080000"/>
            </a:xfrm>
            <a:prstGeom prst="rect">
              <a:avLst/>
            </a:prstGeom>
            <a:grp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游明朝 Demibold" panose="02020600000000000000" pitchFamily="18" charset="-128"/>
                  <a:ea typeface="游明朝 Demibold" panose="02020600000000000000" pitchFamily="18" charset="-128"/>
                </a:rPr>
                <a:t>記載内容</a:t>
              </a:r>
            </a:p>
          </p:txBody>
        </p:sp>
      </p:grpSp>
    </p:spTree>
    <p:extLst>
      <p:ext uri="{BB962C8B-B14F-4D97-AF65-F5344CB8AC3E}">
        <p14:creationId xmlns:p14="http://schemas.microsoft.com/office/powerpoint/2010/main" val="1982045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70000" y="270000"/>
            <a:ext cx="9360000" cy="72000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pPr lvl="0"/>
            <a:r>
              <a:rPr lang="ja-JP" altLang="en-US" sz="1600" dirty="0">
                <a:solidFill>
                  <a:schemeClr val="tx1"/>
                </a:solidFill>
                <a:latin typeface="游明朝 Demibold" panose="02020600000000000000" pitchFamily="18" charset="-128"/>
                <a:ea typeface="游明朝 Demibold" panose="02020600000000000000" pitchFamily="18" charset="-128"/>
              </a:rPr>
              <a:t>５</a:t>
            </a:r>
            <a:r>
              <a:rPr lang="en-US" altLang="ja-JP" sz="1600" dirty="0">
                <a:solidFill>
                  <a:schemeClr val="tx1"/>
                </a:solidFill>
                <a:latin typeface="游明朝 Demibold" panose="02020600000000000000" pitchFamily="18" charset="-128"/>
                <a:ea typeface="游明朝 Demibold" panose="02020600000000000000" pitchFamily="18" charset="-128"/>
              </a:rPr>
              <a:t>.</a:t>
            </a:r>
            <a:r>
              <a:rPr lang="ja-JP" altLang="en-US" sz="1600" dirty="0">
                <a:solidFill>
                  <a:schemeClr val="tx1"/>
                </a:solidFill>
                <a:latin typeface="游明朝 Demibold" panose="02020600000000000000" pitchFamily="18" charset="-128"/>
                <a:ea typeface="游明朝 Demibold" panose="02020600000000000000" pitchFamily="18" charset="-128"/>
              </a:rPr>
              <a:t>業務フロー</a:t>
            </a:r>
            <a:br>
              <a:rPr lang="en-US" altLang="ja-JP" sz="1600" dirty="0">
                <a:solidFill>
                  <a:schemeClr val="tx1"/>
                </a:solidFill>
                <a:latin typeface="游明朝 Demibold" panose="02020600000000000000" pitchFamily="18" charset="-128"/>
                <a:ea typeface="游明朝 Demibold" panose="02020600000000000000" pitchFamily="18" charset="-128"/>
              </a:rPr>
            </a:br>
            <a:r>
              <a:rPr lang="en-US" altLang="ja-JP" sz="1600" dirty="0">
                <a:solidFill>
                  <a:schemeClr val="tx1"/>
                </a:solidFill>
                <a:latin typeface="游明朝 Demibold" panose="02020600000000000000" pitchFamily="18" charset="-128"/>
                <a:ea typeface="游明朝 Demibold" panose="02020600000000000000" pitchFamily="18" charset="-128"/>
              </a:rPr>
              <a:t>(</a:t>
            </a:r>
            <a:r>
              <a:rPr lang="ja-JP" altLang="en-US" sz="1600" dirty="0">
                <a:solidFill>
                  <a:schemeClr val="tx1"/>
                </a:solidFill>
                <a:latin typeface="游明朝 Demibold" panose="02020600000000000000" pitchFamily="18" charset="-128"/>
                <a:ea typeface="游明朝 Demibold" panose="02020600000000000000" pitchFamily="18" charset="-128"/>
              </a:rPr>
              <a:t>必要に応じて、サブタイトルを記載</a:t>
            </a:r>
            <a:r>
              <a:rPr lang="en-US" altLang="ja-JP" sz="1600" dirty="0">
                <a:solidFill>
                  <a:schemeClr val="tx1"/>
                </a:solidFill>
                <a:latin typeface="游明朝 Demibold" panose="02020600000000000000" pitchFamily="18" charset="-128"/>
                <a:ea typeface="游明朝 Demibold" panose="02020600000000000000" pitchFamily="18" charset="-128"/>
              </a:rPr>
              <a:t>)</a:t>
            </a:r>
            <a:endParaRPr lang="ja-JP" altLang="ja-JP" sz="1600" dirty="0">
              <a:solidFill>
                <a:schemeClr val="tx1"/>
              </a:solidFill>
              <a:latin typeface="游明朝 Demibold" panose="02020600000000000000" pitchFamily="18" charset="-128"/>
              <a:ea typeface="游明朝 Demibold" panose="02020600000000000000" pitchFamily="18" charset="-128"/>
            </a:endParaRPr>
          </a:p>
        </p:txBody>
      </p:sp>
      <p:sp>
        <p:nvSpPr>
          <p:cNvPr id="4" name="スライド番号プレースホルダー 4"/>
          <p:cNvSpPr txBox="1">
            <a:spLocks/>
          </p:cNvSpPr>
          <p:nvPr/>
        </p:nvSpPr>
        <p:spPr>
          <a:xfrm>
            <a:off x="9360000" y="6390000"/>
            <a:ext cx="360000" cy="360000"/>
          </a:xfrm>
          <a:prstGeom prst="rect">
            <a:avLst/>
          </a:prstGeom>
        </p:spPr>
        <p:txBody>
          <a:bodyPr wrap="none" lIns="90000" tIns="90000" rIns="90000" bIns="9000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870704B-CE94-48CC-AF30-84932A1262A7}" type="slidenum">
              <a:rPr lang="en-GB" sz="1200" smtClean="0">
                <a:latin typeface="游明朝 Demibold" panose="02020600000000000000" pitchFamily="18" charset="-128"/>
                <a:ea typeface="游明朝 Demibold" panose="02020600000000000000" pitchFamily="18" charset="-128"/>
              </a:rPr>
              <a:pPr algn="r"/>
              <a:t>5</a:t>
            </a:fld>
            <a:endParaRPr lang="en-GB" sz="1200" dirty="0">
              <a:latin typeface="游明朝 Demibold" panose="02020600000000000000" pitchFamily="18" charset="-128"/>
              <a:ea typeface="游明朝 Demibold" panose="02020600000000000000" pitchFamily="18" charset="-128"/>
            </a:endParaRPr>
          </a:p>
        </p:txBody>
      </p:sp>
      <p:grpSp>
        <p:nvGrpSpPr>
          <p:cNvPr id="5" name="グループ化 4"/>
          <p:cNvGrpSpPr/>
          <p:nvPr/>
        </p:nvGrpSpPr>
        <p:grpSpPr>
          <a:xfrm>
            <a:off x="633000" y="2269394"/>
            <a:ext cx="8640000" cy="2319211"/>
            <a:chOff x="630000" y="2340000"/>
            <a:chExt cx="8640000" cy="1080000"/>
          </a:xfrm>
          <a:solidFill>
            <a:schemeClr val="accent3">
              <a:lumMod val="20000"/>
              <a:lumOff val="80000"/>
            </a:schemeClr>
          </a:solidFill>
        </p:grpSpPr>
        <p:sp>
          <p:nvSpPr>
            <p:cNvPr id="6" name="正方形/長方形 5"/>
            <p:cNvSpPr/>
            <p:nvPr/>
          </p:nvSpPr>
          <p:spPr>
            <a:xfrm>
              <a:off x="2070000" y="2340000"/>
              <a:ext cx="7200000" cy="1080000"/>
            </a:xfrm>
            <a:prstGeom prst="rect">
              <a:avLst/>
            </a:prstGeom>
            <a:grp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ctr"/>
            <a:lstStyle/>
            <a:p>
              <a:pPr marL="180000" indent="-180000">
                <a:buFont typeface="Wingdings" panose="05000000000000000000" pitchFamily="2" charset="2"/>
                <a:buChar char="p"/>
              </a:pPr>
              <a:r>
                <a:rPr lang="ja-JP" altLang="en-US" sz="1200" dirty="0">
                  <a:solidFill>
                    <a:schemeClr val="tx1"/>
                  </a:solidFill>
                  <a:latin typeface="游明朝 Demibold" panose="02020600000000000000" pitchFamily="18" charset="-128"/>
                  <a:ea typeface="游明朝 Demibold" panose="02020600000000000000" pitchFamily="18" charset="-128"/>
                </a:rPr>
                <a:t>地域企業における経営課題抽出の方法と進め方　</a:t>
              </a:r>
              <a:endParaRPr lang="en-US" altLang="ja-JP" sz="1200" dirty="0">
                <a:solidFill>
                  <a:schemeClr val="tx1"/>
                </a:solidFill>
                <a:latin typeface="游明朝 Demibold" panose="02020600000000000000" pitchFamily="18" charset="-128"/>
                <a:ea typeface="游明朝 Demibold" panose="02020600000000000000" pitchFamily="18" charset="-128"/>
              </a:endParaRPr>
            </a:p>
            <a:p>
              <a:pPr marL="180000" indent="-180000">
                <a:buFont typeface="Wingdings" panose="05000000000000000000" pitchFamily="2" charset="2"/>
                <a:buChar char="p"/>
              </a:pPr>
              <a:endParaRPr lang="en-US" altLang="ja-JP" sz="1200" dirty="0">
                <a:solidFill>
                  <a:schemeClr val="tx1"/>
                </a:solidFill>
                <a:latin typeface="游明朝 Demibold" panose="02020600000000000000" pitchFamily="18" charset="-128"/>
                <a:ea typeface="游明朝 Demibold" panose="02020600000000000000" pitchFamily="18" charset="-128"/>
              </a:endParaRPr>
            </a:p>
            <a:p>
              <a:pPr marL="180000" indent="-180000">
                <a:buFont typeface="Wingdings" panose="05000000000000000000" pitchFamily="2" charset="2"/>
                <a:buChar char="p"/>
              </a:pPr>
              <a:r>
                <a:rPr lang="ja-JP" altLang="en-US" sz="1200" dirty="0">
                  <a:solidFill>
                    <a:schemeClr val="tx1"/>
                  </a:solidFill>
                  <a:latin typeface="游明朝 Demibold" panose="02020600000000000000" pitchFamily="18" charset="-128"/>
                  <a:ea typeface="游明朝 Demibold" panose="02020600000000000000" pitchFamily="18" charset="-128"/>
                </a:rPr>
                <a:t>人材マッチングの方法と進め方　</a:t>
              </a:r>
              <a:r>
                <a:rPr lang="en-US" altLang="ja-JP" sz="1200" dirty="0">
                  <a:solidFill>
                    <a:schemeClr val="tx1"/>
                  </a:solidFill>
                  <a:latin typeface="游明朝 Demibold" panose="02020600000000000000" pitchFamily="18" charset="-128"/>
                  <a:ea typeface="游明朝 Demibold" panose="02020600000000000000" pitchFamily="18" charset="-128"/>
                </a:rPr>
                <a:t>※</a:t>
              </a:r>
              <a:r>
                <a:rPr lang="ja-JP" altLang="en-US" sz="1200" dirty="0">
                  <a:solidFill>
                    <a:schemeClr val="tx1"/>
                  </a:solidFill>
                  <a:latin typeface="游明朝 Demibold" panose="02020600000000000000" pitchFamily="18" charset="-128"/>
                  <a:ea typeface="游明朝 Demibold" panose="02020600000000000000" pitchFamily="18" charset="-128"/>
                </a:rPr>
                <a:t>人材マッチングを通じて経営課題を解決する仕組み</a:t>
              </a:r>
              <a:r>
                <a:rPr lang="en-US" altLang="ja-JP" sz="1200" dirty="0">
                  <a:solidFill>
                    <a:schemeClr val="tx1"/>
                  </a:solidFill>
                  <a:latin typeface="游明朝 Demibold" panose="02020600000000000000" pitchFamily="18" charset="-128"/>
                  <a:ea typeface="游明朝 Demibold" panose="02020600000000000000" pitchFamily="18" charset="-128"/>
                </a:rPr>
                <a:t>(</a:t>
              </a:r>
              <a:r>
                <a:rPr lang="ja-JP" altLang="en-US" sz="1200" dirty="0">
                  <a:solidFill>
                    <a:schemeClr val="tx1"/>
                  </a:solidFill>
                  <a:latin typeface="游明朝 Demibold" panose="02020600000000000000" pitchFamily="18" charset="-128"/>
                  <a:ea typeface="游明朝 Demibold" panose="02020600000000000000" pitchFamily="18" charset="-128"/>
                </a:rPr>
                <a:t>人材マッチングを推進する経営課題、人材マッチングと他ソリューションの組み合わせ方、他部門との連携方法、</a:t>
              </a:r>
              <a:r>
                <a:rPr lang="en-US" altLang="ja-JP" sz="1200" dirty="0">
                  <a:solidFill>
                    <a:schemeClr val="tx1"/>
                  </a:solidFill>
                  <a:latin typeface="游明朝 Demibold" panose="02020600000000000000" pitchFamily="18" charset="-128"/>
                  <a:ea typeface="游明朝 Demibold" panose="02020600000000000000" pitchFamily="18" charset="-128"/>
                </a:rPr>
                <a:t>DX</a:t>
              </a:r>
              <a:r>
                <a:rPr lang="ja-JP" altLang="en-US" sz="1200" dirty="0">
                  <a:solidFill>
                    <a:schemeClr val="tx1"/>
                  </a:solidFill>
                  <a:latin typeface="游明朝 Demibold" panose="02020600000000000000" pitchFamily="18" charset="-128"/>
                  <a:ea typeface="游明朝 Demibold" panose="02020600000000000000" pitchFamily="18" charset="-128"/>
                </a:rPr>
                <a:t>支援・スタートアップ支援に向けた具体的な方法・連携策等</a:t>
              </a:r>
              <a:r>
                <a:rPr lang="en-US" altLang="ja-JP" sz="1200" dirty="0">
                  <a:solidFill>
                    <a:schemeClr val="tx1"/>
                  </a:solidFill>
                  <a:latin typeface="游明朝 Demibold" panose="02020600000000000000" pitchFamily="18" charset="-128"/>
                  <a:ea typeface="游明朝 Demibold" panose="02020600000000000000" pitchFamily="18" charset="-128"/>
                </a:rPr>
                <a:t>)</a:t>
              </a:r>
              <a:r>
                <a:rPr lang="ja-JP" altLang="en-US" sz="1200" dirty="0">
                  <a:solidFill>
                    <a:schemeClr val="tx1"/>
                  </a:solidFill>
                  <a:latin typeface="游明朝 Demibold" panose="02020600000000000000" pitchFamily="18" charset="-128"/>
                  <a:ea typeface="游明朝 Demibold" panose="02020600000000000000" pitchFamily="18" charset="-128"/>
                </a:rPr>
                <a:t>も併せて記載すること</a:t>
              </a:r>
              <a:br>
                <a:rPr lang="en-US" altLang="ja-JP" sz="1200" dirty="0">
                  <a:solidFill>
                    <a:schemeClr val="tx1"/>
                  </a:solidFill>
                  <a:latin typeface="游明朝 Demibold" panose="02020600000000000000" pitchFamily="18" charset="-128"/>
                  <a:ea typeface="游明朝 Demibold" panose="02020600000000000000" pitchFamily="18" charset="-128"/>
                </a:rPr>
              </a:br>
              <a:r>
                <a:rPr lang="en-US" altLang="ja-JP" sz="1200" dirty="0">
                  <a:solidFill>
                    <a:schemeClr val="tx1"/>
                  </a:solidFill>
                  <a:latin typeface="游明朝 Demibold" panose="02020600000000000000" pitchFamily="18" charset="-128"/>
                  <a:ea typeface="游明朝 Demibold" panose="02020600000000000000" pitchFamily="18" charset="-128"/>
                </a:rPr>
                <a:t>※</a:t>
              </a:r>
              <a:r>
                <a:rPr lang="ja-JP" altLang="en-US" sz="1200" dirty="0">
                  <a:solidFill>
                    <a:schemeClr val="tx1"/>
                  </a:solidFill>
                  <a:latin typeface="游明朝 Demibold" panose="02020600000000000000" pitchFamily="18" charset="-128"/>
                  <a:ea typeface="游明朝 Demibold" panose="02020600000000000000" pitchFamily="18" charset="-128"/>
                </a:rPr>
                <a:t>本年度での対応と、最終的に実現したい姿を併せて記載すること</a:t>
              </a:r>
              <a:endParaRPr lang="en-US" altLang="ja-JP" sz="1200" dirty="0">
                <a:solidFill>
                  <a:schemeClr val="tx1"/>
                </a:solidFill>
                <a:latin typeface="游明朝 Demibold" panose="02020600000000000000" pitchFamily="18" charset="-128"/>
                <a:ea typeface="游明朝 Demibold" panose="02020600000000000000" pitchFamily="18" charset="-128"/>
              </a:endParaRPr>
            </a:p>
            <a:p>
              <a:pPr marL="180000" indent="-180000">
                <a:buFont typeface="Wingdings" panose="05000000000000000000" pitchFamily="2" charset="2"/>
                <a:buChar char="p"/>
              </a:pPr>
              <a:endParaRPr lang="en-US" altLang="ja-JP" sz="1200" dirty="0">
                <a:solidFill>
                  <a:schemeClr val="tx1"/>
                </a:solidFill>
                <a:latin typeface="游明朝 Demibold" panose="02020600000000000000" pitchFamily="18" charset="-128"/>
                <a:ea typeface="游明朝 Demibold" panose="02020600000000000000" pitchFamily="18" charset="-128"/>
              </a:endParaRPr>
            </a:p>
            <a:p>
              <a:pPr marL="180000" indent="-180000">
                <a:buFont typeface="Wingdings" panose="05000000000000000000" pitchFamily="2" charset="2"/>
                <a:buChar char="p"/>
              </a:pPr>
              <a:r>
                <a:rPr lang="ja-JP" altLang="en-US" sz="1200" dirty="0">
                  <a:solidFill>
                    <a:schemeClr val="tx1"/>
                  </a:solidFill>
                  <a:latin typeface="游明朝 Demibold" panose="02020600000000000000" pitchFamily="18" charset="-128"/>
                  <a:ea typeface="游明朝 Demibold" panose="02020600000000000000" pitchFamily="18" charset="-128"/>
                </a:rPr>
                <a:t>フォローアップの方法と進め方</a:t>
              </a:r>
            </a:p>
          </p:txBody>
        </p:sp>
        <p:sp>
          <p:nvSpPr>
            <p:cNvPr id="7" name="正方形/長方形 6"/>
            <p:cNvSpPr/>
            <p:nvPr/>
          </p:nvSpPr>
          <p:spPr>
            <a:xfrm>
              <a:off x="630000" y="2340000"/>
              <a:ext cx="1440000" cy="1080000"/>
            </a:xfrm>
            <a:prstGeom prst="rect">
              <a:avLst/>
            </a:prstGeom>
            <a:grp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游明朝 Demibold" panose="02020600000000000000" pitchFamily="18" charset="-128"/>
                  <a:ea typeface="游明朝 Demibold" panose="02020600000000000000" pitchFamily="18" charset="-128"/>
                </a:rPr>
                <a:t>記載内容</a:t>
              </a:r>
            </a:p>
          </p:txBody>
        </p:sp>
      </p:grpSp>
    </p:spTree>
    <p:extLst>
      <p:ext uri="{BB962C8B-B14F-4D97-AF65-F5344CB8AC3E}">
        <p14:creationId xmlns:p14="http://schemas.microsoft.com/office/powerpoint/2010/main" val="1125611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70000" y="270000"/>
            <a:ext cx="9360000" cy="72000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pPr lvl="0"/>
            <a:r>
              <a:rPr lang="ja-JP" altLang="en-US" sz="1600" dirty="0">
                <a:solidFill>
                  <a:schemeClr val="tx1"/>
                </a:solidFill>
                <a:latin typeface="游明朝 Demibold" panose="02020600000000000000" pitchFamily="18" charset="-128"/>
                <a:ea typeface="游明朝 Demibold" panose="02020600000000000000" pitchFamily="18" charset="-128"/>
              </a:rPr>
              <a:t>６</a:t>
            </a:r>
            <a:r>
              <a:rPr lang="en-US" altLang="ja-JP" sz="1600" dirty="0">
                <a:solidFill>
                  <a:schemeClr val="tx1"/>
                </a:solidFill>
                <a:latin typeface="游明朝 Demibold" panose="02020600000000000000" pitchFamily="18" charset="-128"/>
                <a:ea typeface="游明朝 Demibold" panose="02020600000000000000" pitchFamily="18" charset="-128"/>
              </a:rPr>
              <a:t>.</a:t>
            </a:r>
            <a:r>
              <a:rPr lang="ja-JP" altLang="en-US" sz="1600" dirty="0">
                <a:solidFill>
                  <a:schemeClr val="tx1"/>
                </a:solidFill>
                <a:latin typeface="游明朝 Demibold" panose="02020600000000000000" pitchFamily="18" charset="-128"/>
                <a:ea typeface="游明朝 Demibold" panose="02020600000000000000" pitchFamily="18" charset="-128"/>
              </a:rPr>
              <a:t>コンソーシアムの体制図</a:t>
            </a:r>
            <a:br>
              <a:rPr lang="en-US" altLang="ja-JP" sz="1600" dirty="0">
                <a:solidFill>
                  <a:schemeClr val="tx1"/>
                </a:solidFill>
                <a:latin typeface="游明朝 Demibold" panose="02020600000000000000" pitchFamily="18" charset="-128"/>
                <a:ea typeface="游明朝 Demibold" panose="02020600000000000000" pitchFamily="18" charset="-128"/>
              </a:rPr>
            </a:br>
            <a:r>
              <a:rPr lang="en-US" altLang="ja-JP" sz="1600" dirty="0">
                <a:solidFill>
                  <a:schemeClr val="tx1"/>
                </a:solidFill>
                <a:latin typeface="游明朝 Demibold" panose="02020600000000000000" pitchFamily="18" charset="-128"/>
                <a:ea typeface="游明朝 Demibold" panose="02020600000000000000" pitchFamily="18" charset="-128"/>
              </a:rPr>
              <a:t>(</a:t>
            </a:r>
            <a:r>
              <a:rPr lang="ja-JP" altLang="en-US" sz="1600" dirty="0">
                <a:solidFill>
                  <a:schemeClr val="tx1"/>
                </a:solidFill>
                <a:latin typeface="游明朝 Demibold" panose="02020600000000000000" pitchFamily="18" charset="-128"/>
                <a:ea typeface="游明朝 Demibold" panose="02020600000000000000" pitchFamily="18" charset="-128"/>
              </a:rPr>
              <a:t>必要に応じて、サブタイトルを記載</a:t>
            </a:r>
            <a:r>
              <a:rPr lang="en-US" altLang="ja-JP" sz="1600" dirty="0">
                <a:solidFill>
                  <a:schemeClr val="tx1"/>
                </a:solidFill>
                <a:latin typeface="游明朝 Demibold" panose="02020600000000000000" pitchFamily="18" charset="-128"/>
                <a:ea typeface="游明朝 Demibold" panose="02020600000000000000" pitchFamily="18" charset="-128"/>
              </a:rPr>
              <a:t>)</a:t>
            </a:r>
            <a:endParaRPr lang="ja-JP" altLang="ja-JP" sz="1600" dirty="0">
              <a:solidFill>
                <a:schemeClr val="tx1"/>
              </a:solidFill>
              <a:latin typeface="游明朝 Demibold" panose="02020600000000000000" pitchFamily="18" charset="-128"/>
              <a:ea typeface="游明朝 Demibold" panose="02020600000000000000" pitchFamily="18" charset="-128"/>
            </a:endParaRPr>
          </a:p>
        </p:txBody>
      </p:sp>
      <p:sp>
        <p:nvSpPr>
          <p:cNvPr id="4" name="スライド番号プレースホルダー 4"/>
          <p:cNvSpPr txBox="1">
            <a:spLocks/>
          </p:cNvSpPr>
          <p:nvPr/>
        </p:nvSpPr>
        <p:spPr>
          <a:xfrm>
            <a:off x="9360000" y="6390000"/>
            <a:ext cx="360000" cy="360000"/>
          </a:xfrm>
          <a:prstGeom prst="rect">
            <a:avLst/>
          </a:prstGeom>
        </p:spPr>
        <p:txBody>
          <a:bodyPr wrap="none" lIns="90000" tIns="90000" rIns="90000" bIns="9000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870704B-CE94-48CC-AF30-84932A1262A7}" type="slidenum">
              <a:rPr lang="en-GB" sz="1200" smtClean="0">
                <a:latin typeface="游明朝 Demibold" panose="02020600000000000000" pitchFamily="18" charset="-128"/>
                <a:ea typeface="游明朝 Demibold" panose="02020600000000000000" pitchFamily="18" charset="-128"/>
              </a:rPr>
              <a:pPr algn="r"/>
              <a:t>6</a:t>
            </a:fld>
            <a:endParaRPr lang="en-GB" sz="1200" dirty="0">
              <a:latin typeface="游明朝 Demibold" panose="02020600000000000000" pitchFamily="18" charset="-128"/>
              <a:ea typeface="游明朝 Demibold" panose="02020600000000000000" pitchFamily="18" charset="-128"/>
            </a:endParaRPr>
          </a:p>
        </p:txBody>
      </p:sp>
      <p:grpSp>
        <p:nvGrpSpPr>
          <p:cNvPr id="9" name="グループ化 8"/>
          <p:cNvGrpSpPr/>
          <p:nvPr/>
        </p:nvGrpSpPr>
        <p:grpSpPr>
          <a:xfrm>
            <a:off x="630000" y="2880000"/>
            <a:ext cx="8640000" cy="1080000"/>
            <a:chOff x="630000" y="2340000"/>
            <a:chExt cx="8640000" cy="1080000"/>
          </a:xfrm>
          <a:solidFill>
            <a:schemeClr val="accent3">
              <a:lumMod val="20000"/>
              <a:lumOff val="80000"/>
            </a:schemeClr>
          </a:solidFill>
        </p:grpSpPr>
        <p:sp>
          <p:nvSpPr>
            <p:cNvPr id="10" name="正方形/長方形 9"/>
            <p:cNvSpPr/>
            <p:nvPr/>
          </p:nvSpPr>
          <p:spPr>
            <a:xfrm>
              <a:off x="2070000" y="2340000"/>
              <a:ext cx="7200000" cy="1080000"/>
            </a:xfrm>
            <a:prstGeom prst="rect">
              <a:avLst/>
            </a:prstGeom>
            <a:grp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ctr"/>
            <a:lstStyle/>
            <a:p>
              <a:pPr marL="180000" indent="-180000">
                <a:buFont typeface="Wingdings" panose="05000000000000000000" pitchFamily="2" charset="2"/>
                <a:buChar char="p"/>
              </a:pPr>
              <a:r>
                <a:rPr lang="ja-JP" altLang="en-US" sz="1200" dirty="0">
                  <a:solidFill>
                    <a:schemeClr val="tx1"/>
                  </a:solidFill>
                  <a:latin typeface="游明朝 Demibold" panose="02020600000000000000" pitchFamily="18" charset="-128"/>
                  <a:ea typeface="游明朝 Demibold" panose="02020600000000000000" pitchFamily="18" charset="-128"/>
                </a:rPr>
                <a:t>コンソーシアムにおける各団体の役割分担</a:t>
              </a:r>
            </a:p>
            <a:p>
              <a:pPr marL="180000" indent="-180000">
                <a:buFont typeface="Wingdings" panose="05000000000000000000" pitchFamily="2" charset="2"/>
                <a:buChar char="p"/>
              </a:pPr>
              <a:endParaRPr lang="en-US" altLang="ja-JP" sz="1200" dirty="0">
                <a:solidFill>
                  <a:schemeClr val="tx1"/>
                </a:solidFill>
                <a:latin typeface="游明朝 Demibold" panose="02020600000000000000" pitchFamily="18" charset="-128"/>
                <a:ea typeface="游明朝 Demibold" panose="02020600000000000000" pitchFamily="18" charset="-128"/>
              </a:endParaRPr>
            </a:p>
            <a:p>
              <a:pPr marL="180000" indent="-180000">
                <a:buFont typeface="Wingdings" panose="05000000000000000000" pitchFamily="2" charset="2"/>
                <a:buChar char="p"/>
              </a:pPr>
              <a:r>
                <a:rPr lang="ja-JP" altLang="en-US" sz="1200" dirty="0">
                  <a:solidFill>
                    <a:schemeClr val="tx1"/>
                  </a:solidFill>
                  <a:latin typeface="游明朝 Demibold" panose="02020600000000000000" pitchFamily="18" charset="-128"/>
                  <a:ea typeface="游明朝 Demibold" panose="02020600000000000000" pitchFamily="18" charset="-128"/>
                </a:rPr>
                <a:t>補助金申請</a:t>
              </a:r>
              <a:r>
                <a:rPr lang="en-US" altLang="ja-JP" sz="1200" dirty="0">
                  <a:solidFill>
                    <a:schemeClr val="tx1"/>
                  </a:solidFill>
                  <a:latin typeface="游明朝 Demibold" panose="02020600000000000000" pitchFamily="18" charset="-128"/>
                  <a:ea typeface="游明朝 Demibold" panose="02020600000000000000" pitchFamily="18" charset="-128"/>
                </a:rPr>
                <a:t>(</a:t>
              </a:r>
              <a:r>
                <a:rPr lang="ja-JP" altLang="en-US" sz="1200" dirty="0">
                  <a:solidFill>
                    <a:schemeClr val="tx1"/>
                  </a:solidFill>
                  <a:latin typeface="游明朝 Demibold" panose="02020600000000000000" pitchFamily="18" charset="-128"/>
                  <a:ea typeface="游明朝 Demibold" panose="02020600000000000000" pitchFamily="18" charset="-128"/>
                </a:rPr>
                <a:t>企業・個人情報の取得・提出等を含む</a:t>
              </a:r>
              <a:r>
                <a:rPr lang="en-US" altLang="ja-JP" sz="1200" dirty="0">
                  <a:solidFill>
                    <a:schemeClr val="tx1"/>
                  </a:solidFill>
                  <a:latin typeface="游明朝 Demibold" panose="02020600000000000000" pitchFamily="18" charset="-128"/>
                  <a:ea typeface="游明朝 Demibold" panose="02020600000000000000" pitchFamily="18" charset="-128"/>
                </a:rPr>
                <a:t>)</a:t>
              </a:r>
              <a:r>
                <a:rPr lang="ja-JP" altLang="en-US" sz="1200" dirty="0">
                  <a:solidFill>
                    <a:schemeClr val="tx1"/>
                  </a:solidFill>
                  <a:latin typeface="游明朝 Demibold" panose="02020600000000000000" pitchFamily="18" charset="-128"/>
                  <a:ea typeface="游明朝 Demibold" panose="02020600000000000000" pitchFamily="18" charset="-128"/>
                </a:rPr>
                <a:t>体制における役割分担・人員数</a:t>
              </a:r>
            </a:p>
          </p:txBody>
        </p:sp>
        <p:sp>
          <p:nvSpPr>
            <p:cNvPr id="11" name="正方形/長方形 10"/>
            <p:cNvSpPr/>
            <p:nvPr/>
          </p:nvSpPr>
          <p:spPr>
            <a:xfrm>
              <a:off x="630000" y="2340000"/>
              <a:ext cx="1440000" cy="1080000"/>
            </a:xfrm>
            <a:prstGeom prst="rect">
              <a:avLst/>
            </a:prstGeom>
            <a:grp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游明朝 Demibold" panose="02020600000000000000" pitchFamily="18" charset="-128"/>
                  <a:ea typeface="游明朝 Demibold" panose="02020600000000000000" pitchFamily="18" charset="-128"/>
                </a:rPr>
                <a:t>記載内容</a:t>
              </a:r>
            </a:p>
          </p:txBody>
        </p:sp>
      </p:grpSp>
    </p:spTree>
    <p:extLst>
      <p:ext uri="{BB962C8B-B14F-4D97-AF65-F5344CB8AC3E}">
        <p14:creationId xmlns:p14="http://schemas.microsoft.com/office/powerpoint/2010/main" val="1644128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70000" y="270000"/>
            <a:ext cx="9360000" cy="72000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pPr lvl="0"/>
            <a:r>
              <a:rPr lang="ja-JP" altLang="en-US" sz="1600" dirty="0">
                <a:solidFill>
                  <a:schemeClr val="tx1"/>
                </a:solidFill>
                <a:latin typeface="游明朝 Demibold" panose="02020600000000000000" pitchFamily="18" charset="-128"/>
                <a:ea typeface="游明朝 Demibold" panose="02020600000000000000" pitchFamily="18" charset="-128"/>
              </a:rPr>
              <a:t>７</a:t>
            </a:r>
            <a:r>
              <a:rPr lang="en-US" altLang="ja-JP" sz="1600" dirty="0">
                <a:solidFill>
                  <a:schemeClr val="tx1"/>
                </a:solidFill>
                <a:latin typeface="游明朝 Demibold" panose="02020600000000000000" pitchFamily="18" charset="-128"/>
                <a:ea typeface="游明朝 Demibold" panose="02020600000000000000" pitchFamily="18" charset="-128"/>
              </a:rPr>
              <a:t>.</a:t>
            </a:r>
            <a:r>
              <a:rPr lang="ja-JP" altLang="en-US" sz="1600" dirty="0">
                <a:solidFill>
                  <a:schemeClr val="tx1"/>
                </a:solidFill>
                <a:latin typeface="游明朝 Demibold" panose="02020600000000000000" pitchFamily="18" charset="-128"/>
                <a:ea typeface="游明朝 Demibold" panose="02020600000000000000" pitchFamily="18" charset="-128"/>
              </a:rPr>
              <a:t>マッチング対象企業、コンソーシアム間での情報管理体制</a:t>
            </a:r>
            <a:br>
              <a:rPr lang="en-US" altLang="ja-JP" sz="1600" dirty="0">
                <a:solidFill>
                  <a:schemeClr val="tx1"/>
                </a:solidFill>
                <a:latin typeface="游明朝 Demibold" panose="02020600000000000000" pitchFamily="18" charset="-128"/>
                <a:ea typeface="游明朝 Demibold" panose="02020600000000000000" pitchFamily="18" charset="-128"/>
              </a:rPr>
            </a:br>
            <a:r>
              <a:rPr lang="en-US" altLang="ja-JP" sz="1600" dirty="0">
                <a:solidFill>
                  <a:schemeClr val="tx1"/>
                </a:solidFill>
                <a:latin typeface="游明朝 Demibold" panose="02020600000000000000" pitchFamily="18" charset="-128"/>
                <a:ea typeface="游明朝 Demibold" panose="02020600000000000000" pitchFamily="18" charset="-128"/>
              </a:rPr>
              <a:t>(</a:t>
            </a:r>
            <a:r>
              <a:rPr lang="ja-JP" altLang="en-US" sz="1600" dirty="0">
                <a:solidFill>
                  <a:schemeClr val="tx1"/>
                </a:solidFill>
                <a:latin typeface="游明朝 Demibold" panose="02020600000000000000" pitchFamily="18" charset="-128"/>
                <a:ea typeface="游明朝 Demibold" panose="02020600000000000000" pitchFamily="18" charset="-128"/>
              </a:rPr>
              <a:t>必要に応じて、サブタイトルを記載</a:t>
            </a:r>
            <a:r>
              <a:rPr lang="en-US" altLang="ja-JP" sz="1600" dirty="0">
                <a:solidFill>
                  <a:schemeClr val="tx1"/>
                </a:solidFill>
                <a:latin typeface="游明朝 Demibold" panose="02020600000000000000" pitchFamily="18" charset="-128"/>
                <a:ea typeface="游明朝 Demibold" panose="02020600000000000000" pitchFamily="18" charset="-128"/>
              </a:rPr>
              <a:t>)</a:t>
            </a:r>
            <a:endParaRPr lang="ja-JP" altLang="ja-JP" sz="1600" dirty="0">
              <a:solidFill>
                <a:schemeClr val="tx1"/>
              </a:solidFill>
              <a:latin typeface="游明朝 Demibold" panose="02020600000000000000" pitchFamily="18" charset="-128"/>
              <a:ea typeface="游明朝 Demibold" panose="02020600000000000000" pitchFamily="18" charset="-128"/>
            </a:endParaRPr>
          </a:p>
        </p:txBody>
      </p:sp>
      <p:sp>
        <p:nvSpPr>
          <p:cNvPr id="4" name="スライド番号プレースホルダー 4"/>
          <p:cNvSpPr txBox="1">
            <a:spLocks/>
          </p:cNvSpPr>
          <p:nvPr/>
        </p:nvSpPr>
        <p:spPr>
          <a:xfrm>
            <a:off x="9360000" y="6390000"/>
            <a:ext cx="360000" cy="360000"/>
          </a:xfrm>
          <a:prstGeom prst="rect">
            <a:avLst/>
          </a:prstGeom>
        </p:spPr>
        <p:txBody>
          <a:bodyPr wrap="none" lIns="90000" tIns="90000" rIns="90000" bIns="9000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870704B-CE94-48CC-AF30-84932A1262A7}" type="slidenum">
              <a:rPr lang="en-GB" sz="1200" smtClean="0">
                <a:latin typeface="游明朝 Demibold" panose="02020600000000000000" pitchFamily="18" charset="-128"/>
                <a:ea typeface="游明朝 Demibold" panose="02020600000000000000" pitchFamily="18" charset="-128"/>
              </a:rPr>
              <a:pPr algn="r"/>
              <a:t>7</a:t>
            </a:fld>
            <a:endParaRPr lang="en-GB" sz="1200" dirty="0">
              <a:latin typeface="游明朝 Demibold" panose="02020600000000000000" pitchFamily="18" charset="-128"/>
              <a:ea typeface="游明朝 Demibold" panose="02020600000000000000" pitchFamily="18" charset="-128"/>
            </a:endParaRPr>
          </a:p>
        </p:txBody>
      </p:sp>
      <p:grpSp>
        <p:nvGrpSpPr>
          <p:cNvPr id="6" name="グループ化 5"/>
          <p:cNvGrpSpPr/>
          <p:nvPr/>
        </p:nvGrpSpPr>
        <p:grpSpPr>
          <a:xfrm>
            <a:off x="630000" y="2880000"/>
            <a:ext cx="8640000" cy="1080000"/>
            <a:chOff x="630000" y="2340000"/>
            <a:chExt cx="8640000" cy="1080000"/>
          </a:xfrm>
          <a:solidFill>
            <a:schemeClr val="accent3">
              <a:lumMod val="20000"/>
              <a:lumOff val="80000"/>
            </a:schemeClr>
          </a:solidFill>
        </p:grpSpPr>
        <p:sp>
          <p:nvSpPr>
            <p:cNvPr id="7" name="正方形/長方形 6"/>
            <p:cNvSpPr/>
            <p:nvPr/>
          </p:nvSpPr>
          <p:spPr>
            <a:xfrm>
              <a:off x="2070000" y="2340000"/>
              <a:ext cx="7200000" cy="1080000"/>
            </a:xfrm>
            <a:prstGeom prst="rect">
              <a:avLst/>
            </a:prstGeom>
            <a:grp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ctr"/>
            <a:lstStyle/>
            <a:p>
              <a:pPr marL="180000" indent="-180000">
                <a:buFont typeface="Wingdings" panose="05000000000000000000" pitchFamily="2" charset="2"/>
                <a:buChar char="p"/>
              </a:pPr>
              <a:r>
                <a:rPr lang="ja-JP" altLang="en-US" sz="1200" dirty="0">
                  <a:solidFill>
                    <a:schemeClr val="tx1"/>
                  </a:solidFill>
                  <a:latin typeface="游明朝 Demibold" panose="02020600000000000000" pitchFamily="18" charset="-128"/>
                  <a:ea typeface="游明朝 Demibold" panose="02020600000000000000" pitchFamily="18" charset="-128"/>
                </a:rPr>
                <a:t>マッチング対象企業から受領する情報と、その手段</a:t>
              </a:r>
              <a:endParaRPr lang="en-US" altLang="ja-JP" sz="1200" dirty="0">
                <a:solidFill>
                  <a:schemeClr val="tx1"/>
                </a:solidFill>
                <a:latin typeface="游明朝 Demibold" panose="02020600000000000000" pitchFamily="18" charset="-128"/>
                <a:ea typeface="游明朝 Demibold" panose="02020600000000000000" pitchFamily="18" charset="-128"/>
              </a:endParaRPr>
            </a:p>
            <a:p>
              <a:pPr marL="180000" indent="-180000">
                <a:buFont typeface="Wingdings" panose="05000000000000000000" pitchFamily="2" charset="2"/>
                <a:buChar char="p"/>
              </a:pPr>
              <a:endParaRPr lang="en-US" altLang="ja-JP" sz="1200" dirty="0">
                <a:solidFill>
                  <a:schemeClr val="tx1"/>
                </a:solidFill>
                <a:latin typeface="游明朝 Demibold" panose="02020600000000000000" pitchFamily="18" charset="-128"/>
                <a:ea typeface="游明朝 Demibold" panose="02020600000000000000" pitchFamily="18" charset="-128"/>
              </a:endParaRPr>
            </a:p>
            <a:p>
              <a:pPr marL="180000" indent="-180000">
                <a:buFont typeface="Wingdings" panose="05000000000000000000" pitchFamily="2" charset="2"/>
                <a:buChar char="p"/>
              </a:pPr>
              <a:r>
                <a:rPr lang="ja-JP" altLang="en-US" sz="1200" dirty="0">
                  <a:solidFill>
                    <a:schemeClr val="tx1"/>
                  </a:solidFill>
                  <a:latin typeface="游明朝 Demibold" panose="02020600000000000000" pitchFamily="18" charset="-128"/>
                  <a:ea typeface="游明朝 Demibold" panose="02020600000000000000" pitchFamily="18" charset="-128"/>
                </a:rPr>
                <a:t>コンソーシアム間での情報管理体制</a:t>
              </a:r>
              <a:endParaRPr lang="en-US" altLang="ja-JP" sz="1200" dirty="0">
                <a:solidFill>
                  <a:schemeClr val="tx1"/>
                </a:solidFill>
                <a:latin typeface="游明朝 Demibold" panose="02020600000000000000" pitchFamily="18" charset="-128"/>
                <a:ea typeface="游明朝 Demibold" panose="02020600000000000000" pitchFamily="18" charset="-128"/>
              </a:endParaRPr>
            </a:p>
          </p:txBody>
        </p:sp>
        <p:sp>
          <p:nvSpPr>
            <p:cNvPr id="8" name="正方形/長方形 7"/>
            <p:cNvSpPr/>
            <p:nvPr/>
          </p:nvSpPr>
          <p:spPr>
            <a:xfrm>
              <a:off x="630000" y="2340000"/>
              <a:ext cx="1440000" cy="1080000"/>
            </a:xfrm>
            <a:prstGeom prst="rect">
              <a:avLst/>
            </a:prstGeom>
            <a:grp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游明朝 Demibold" panose="02020600000000000000" pitchFamily="18" charset="-128"/>
                  <a:ea typeface="游明朝 Demibold" panose="02020600000000000000" pitchFamily="18" charset="-128"/>
                </a:rPr>
                <a:t>記載内容</a:t>
              </a:r>
            </a:p>
          </p:txBody>
        </p:sp>
      </p:grpSp>
    </p:spTree>
    <p:extLst>
      <p:ext uri="{BB962C8B-B14F-4D97-AF65-F5344CB8AC3E}">
        <p14:creationId xmlns:p14="http://schemas.microsoft.com/office/powerpoint/2010/main" val="2115901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70000" y="270000"/>
            <a:ext cx="9360000" cy="72000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pPr lvl="0"/>
            <a:r>
              <a:rPr lang="ja-JP" altLang="en-US" sz="1600" dirty="0">
                <a:solidFill>
                  <a:schemeClr val="tx1"/>
                </a:solidFill>
                <a:latin typeface="游明朝 Demibold" panose="02020600000000000000" pitchFamily="18" charset="-128"/>
                <a:ea typeface="游明朝 Demibold" panose="02020600000000000000" pitchFamily="18" charset="-128"/>
              </a:rPr>
              <a:t>８</a:t>
            </a:r>
            <a:r>
              <a:rPr lang="en-US" altLang="ja-JP" sz="1600" dirty="0">
                <a:solidFill>
                  <a:schemeClr val="tx1"/>
                </a:solidFill>
                <a:latin typeface="游明朝 Demibold" panose="02020600000000000000" pitchFamily="18" charset="-128"/>
                <a:ea typeface="游明朝 Demibold" panose="02020600000000000000" pitchFamily="18" charset="-128"/>
              </a:rPr>
              <a:t>.</a:t>
            </a:r>
            <a:r>
              <a:rPr lang="ja-JP" altLang="en-US" sz="1600" dirty="0">
                <a:solidFill>
                  <a:schemeClr val="tx1"/>
                </a:solidFill>
                <a:latin typeface="游明朝 Demibold" panose="02020600000000000000" pitchFamily="18" charset="-128"/>
                <a:ea typeface="游明朝 Demibold" panose="02020600000000000000" pitchFamily="18" charset="-128"/>
              </a:rPr>
              <a:t>コンソーシアムとしてのアピールポイント</a:t>
            </a:r>
            <a:endParaRPr lang="en-US" altLang="ja-JP" sz="1600" dirty="0">
              <a:solidFill>
                <a:schemeClr val="tx1"/>
              </a:solidFill>
              <a:latin typeface="游明朝 Demibold" panose="02020600000000000000" pitchFamily="18" charset="-128"/>
              <a:ea typeface="游明朝 Demibold" panose="02020600000000000000" pitchFamily="18" charset="-128"/>
            </a:endParaRPr>
          </a:p>
          <a:p>
            <a:pPr lvl="0"/>
            <a:r>
              <a:rPr lang="en-US" altLang="ja-JP" sz="1600" dirty="0">
                <a:solidFill>
                  <a:schemeClr val="tx1"/>
                </a:solidFill>
                <a:latin typeface="游明朝 Demibold" panose="02020600000000000000" pitchFamily="18" charset="-128"/>
                <a:ea typeface="游明朝 Demibold" panose="02020600000000000000" pitchFamily="18" charset="-128"/>
              </a:rPr>
              <a:t>(</a:t>
            </a:r>
            <a:r>
              <a:rPr lang="ja-JP" altLang="en-US" sz="1600" dirty="0">
                <a:solidFill>
                  <a:schemeClr val="tx1"/>
                </a:solidFill>
                <a:latin typeface="游明朝 Demibold" panose="02020600000000000000" pitchFamily="18" charset="-128"/>
                <a:ea typeface="游明朝 Demibold" panose="02020600000000000000" pitchFamily="18" charset="-128"/>
              </a:rPr>
              <a:t>必要に応じて、サブタイトルを記載</a:t>
            </a:r>
            <a:r>
              <a:rPr lang="en-US" altLang="ja-JP" sz="1600" dirty="0">
                <a:solidFill>
                  <a:schemeClr val="tx1"/>
                </a:solidFill>
                <a:latin typeface="游明朝 Demibold" panose="02020600000000000000" pitchFamily="18" charset="-128"/>
                <a:ea typeface="游明朝 Demibold" panose="02020600000000000000" pitchFamily="18" charset="-128"/>
              </a:rPr>
              <a:t>)</a:t>
            </a:r>
            <a:endParaRPr lang="ja-JP" altLang="ja-JP" sz="1600" dirty="0">
              <a:solidFill>
                <a:schemeClr val="tx1"/>
              </a:solidFill>
              <a:latin typeface="游明朝 Demibold" panose="02020600000000000000" pitchFamily="18" charset="-128"/>
              <a:ea typeface="游明朝 Demibold" panose="02020600000000000000" pitchFamily="18" charset="-128"/>
            </a:endParaRPr>
          </a:p>
        </p:txBody>
      </p:sp>
      <p:sp>
        <p:nvSpPr>
          <p:cNvPr id="4" name="スライド番号プレースホルダー 4"/>
          <p:cNvSpPr txBox="1">
            <a:spLocks/>
          </p:cNvSpPr>
          <p:nvPr/>
        </p:nvSpPr>
        <p:spPr>
          <a:xfrm>
            <a:off x="9360000" y="6390000"/>
            <a:ext cx="360000" cy="360000"/>
          </a:xfrm>
          <a:prstGeom prst="rect">
            <a:avLst/>
          </a:prstGeom>
        </p:spPr>
        <p:txBody>
          <a:bodyPr wrap="none" lIns="90000" tIns="90000" rIns="90000" bIns="9000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870704B-CE94-48CC-AF30-84932A1262A7}" type="slidenum">
              <a:rPr lang="en-GB" sz="1200" smtClean="0">
                <a:latin typeface="游明朝 Demibold" panose="02020600000000000000" pitchFamily="18" charset="-128"/>
                <a:ea typeface="游明朝 Demibold" panose="02020600000000000000" pitchFamily="18" charset="-128"/>
              </a:rPr>
              <a:pPr algn="r"/>
              <a:t>8</a:t>
            </a:fld>
            <a:endParaRPr lang="en-GB" sz="1200" dirty="0">
              <a:latin typeface="游明朝 Demibold" panose="02020600000000000000" pitchFamily="18" charset="-128"/>
              <a:ea typeface="游明朝 Demibold" panose="02020600000000000000" pitchFamily="18" charset="-128"/>
            </a:endParaRPr>
          </a:p>
        </p:txBody>
      </p:sp>
      <p:grpSp>
        <p:nvGrpSpPr>
          <p:cNvPr id="5" name="グループ化 4"/>
          <p:cNvGrpSpPr/>
          <p:nvPr/>
        </p:nvGrpSpPr>
        <p:grpSpPr>
          <a:xfrm>
            <a:off x="630000" y="2880000"/>
            <a:ext cx="8640000" cy="1080000"/>
            <a:chOff x="630000" y="2340000"/>
            <a:chExt cx="8640000" cy="1080000"/>
          </a:xfrm>
          <a:solidFill>
            <a:schemeClr val="accent3">
              <a:lumMod val="20000"/>
              <a:lumOff val="80000"/>
            </a:schemeClr>
          </a:solidFill>
        </p:grpSpPr>
        <p:sp>
          <p:nvSpPr>
            <p:cNvPr id="6" name="正方形/長方形 5"/>
            <p:cNvSpPr/>
            <p:nvPr/>
          </p:nvSpPr>
          <p:spPr>
            <a:xfrm>
              <a:off x="2070000" y="2340000"/>
              <a:ext cx="7200000" cy="1080000"/>
            </a:xfrm>
            <a:prstGeom prst="rect">
              <a:avLst/>
            </a:prstGeom>
            <a:grp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ctr"/>
            <a:lstStyle/>
            <a:p>
              <a:pPr marL="180000" indent="-180000">
                <a:buFont typeface="Wingdings" panose="05000000000000000000" pitchFamily="2" charset="2"/>
                <a:buChar char="p"/>
              </a:pPr>
              <a:r>
                <a:rPr lang="ja-JP" altLang="en-US" sz="1200" dirty="0">
                  <a:solidFill>
                    <a:schemeClr val="tx1"/>
                  </a:solidFill>
                  <a:latin typeface="游明朝 Demibold" panose="02020600000000000000" pitchFamily="18" charset="-128"/>
                  <a:ea typeface="游明朝 Demibold" panose="02020600000000000000" pitchFamily="18" charset="-128"/>
                </a:rPr>
                <a:t>これまでの人材マッチング、経営コンサルティング等の実績</a:t>
              </a:r>
              <a:endParaRPr lang="en-US" altLang="ja-JP" sz="1200" dirty="0">
                <a:solidFill>
                  <a:srgbClr val="FF0000"/>
                </a:solidFill>
                <a:latin typeface="游明朝 Demibold" panose="02020600000000000000" pitchFamily="18" charset="-128"/>
                <a:ea typeface="游明朝 Demibold" panose="02020600000000000000" pitchFamily="18" charset="-128"/>
              </a:endParaRPr>
            </a:p>
            <a:p>
              <a:pPr marL="180000" indent="-180000">
                <a:buFont typeface="Wingdings" panose="05000000000000000000" pitchFamily="2" charset="2"/>
                <a:buChar char="p"/>
              </a:pPr>
              <a:endParaRPr lang="en-US" altLang="ja-JP" sz="1200" dirty="0">
                <a:solidFill>
                  <a:schemeClr val="tx1"/>
                </a:solidFill>
                <a:latin typeface="游明朝 Demibold" panose="02020600000000000000" pitchFamily="18" charset="-128"/>
                <a:ea typeface="游明朝 Demibold" panose="02020600000000000000" pitchFamily="18" charset="-128"/>
              </a:endParaRPr>
            </a:p>
            <a:p>
              <a:pPr marL="180000" indent="-180000">
                <a:buFont typeface="Wingdings" panose="05000000000000000000" pitchFamily="2" charset="2"/>
                <a:buChar char="p"/>
              </a:pPr>
              <a:r>
                <a:rPr lang="ja-JP" altLang="en-US" sz="1200" dirty="0">
                  <a:solidFill>
                    <a:schemeClr val="tx1"/>
                  </a:solidFill>
                  <a:latin typeface="游明朝 Demibold" panose="02020600000000000000" pitchFamily="18" charset="-128"/>
                  <a:ea typeface="游明朝 Demibold" panose="02020600000000000000" pitchFamily="18" charset="-128"/>
                </a:rPr>
                <a:t>その他、本事業へ応募するに際して、アピールしたい事項</a:t>
              </a:r>
              <a:endParaRPr lang="en-US" altLang="ja-JP" sz="1200" dirty="0">
                <a:solidFill>
                  <a:schemeClr val="tx1"/>
                </a:solidFill>
                <a:latin typeface="游明朝 Demibold" panose="02020600000000000000" pitchFamily="18" charset="-128"/>
                <a:ea typeface="游明朝 Demibold" panose="02020600000000000000" pitchFamily="18" charset="-128"/>
              </a:endParaRPr>
            </a:p>
          </p:txBody>
        </p:sp>
        <p:sp>
          <p:nvSpPr>
            <p:cNvPr id="7" name="正方形/長方形 6"/>
            <p:cNvSpPr/>
            <p:nvPr/>
          </p:nvSpPr>
          <p:spPr>
            <a:xfrm>
              <a:off x="630000" y="2340000"/>
              <a:ext cx="1440000" cy="1080000"/>
            </a:xfrm>
            <a:prstGeom prst="rect">
              <a:avLst/>
            </a:prstGeom>
            <a:grpFill/>
            <a:ln w="31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游明朝 Demibold" panose="02020600000000000000" pitchFamily="18" charset="-128"/>
                  <a:ea typeface="游明朝 Demibold" panose="02020600000000000000" pitchFamily="18" charset="-128"/>
                </a:rPr>
                <a:t>記載内容</a:t>
              </a:r>
            </a:p>
          </p:txBody>
        </p:sp>
      </p:grpSp>
    </p:spTree>
    <p:extLst>
      <p:ext uri="{BB962C8B-B14F-4D97-AF65-F5344CB8AC3E}">
        <p14:creationId xmlns:p14="http://schemas.microsoft.com/office/powerpoint/2010/main" val="382782947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269,1,Slide14"/>
</p:tagLst>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A77B5E51DF13E4AAAF8D02891C49F75" ma:contentTypeVersion="9" ma:contentTypeDescription="新しいドキュメントを作成します。" ma:contentTypeScope="" ma:versionID="fc4e86673287f89f61fd48936e8b7507">
  <xsd:schema xmlns:xsd="http://www.w3.org/2001/XMLSchema" xmlns:xs="http://www.w3.org/2001/XMLSchema" xmlns:p="http://schemas.microsoft.com/office/2006/metadata/properties" xmlns:ns2="a1d3f061-c536-4d3f-8817-46c36da2bd44" targetNamespace="http://schemas.microsoft.com/office/2006/metadata/properties" ma:root="true" ma:fieldsID="a037dfca593e23725f59ff9f48450db4" ns2:_="">
    <xsd:import namespace="a1d3f061-c536-4d3f-8817-46c36da2bd44"/>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d3f061-c536-4d3f-8817-46c36da2bd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46F2BF0-6B4D-44AD-817D-7E74CBD04D8A}"/>
</file>

<file path=customXml/itemProps2.xml><?xml version="1.0" encoding="utf-8"?>
<ds:datastoreItem xmlns:ds="http://schemas.openxmlformats.org/officeDocument/2006/customXml" ds:itemID="{FC7EB46E-6610-4B34-861D-F24A45C908AE}">
  <ds:schemaRefs>
    <ds:schemaRef ds:uri="http://purl.org/dc/elements/1.1/"/>
    <ds:schemaRef ds:uri="a1d3f061-c536-4d3f-8817-46c36da2bd44"/>
    <ds:schemaRef ds:uri="http://schemas.openxmlformats.org/package/2006/metadata/core-properties"/>
    <ds:schemaRef ds:uri="http://schemas.microsoft.com/office/2006/documentManagement/types"/>
    <ds:schemaRef ds:uri="http://purl.org/dc/terms/"/>
    <ds:schemaRef ds:uri="http://schemas.microsoft.com/office/infopath/2007/PartnerControls"/>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CFEFB6F2-CA63-4142-B1DE-CC763DAFC4D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Ion</Template>
  <TotalTime>12095</TotalTime>
  <Words>822</Words>
  <Application>Microsoft Office PowerPoint</Application>
  <PresentationFormat>A4 210 x 297 mm</PresentationFormat>
  <Paragraphs>73</Paragraphs>
  <Slides>11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游ゴシック</vt:lpstr>
      <vt:lpstr>游明朝 Demibold</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PricewaterhouseCoopers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Ayumu Ohashi</dc:creator>
  <cp:lastModifiedBy>Chika Yamaguchi (JP)</cp:lastModifiedBy>
  <cp:revision>178</cp:revision>
  <cp:lastPrinted>2021-04-23T08:01:19Z</cp:lastPrinted>
  <dcterms:created xsi:type="dcterms:W3CDTF">2020-02-22T10:04:53Z</dcterms:created>
  <dcterms:modified xsi:type="dcterms:W3CDTF">2025-03-24T07:55:08Z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0x010100BA77B5E51DF13E4AAAF8D02891C49F75</vt:lpwstr>
  </property>
</Properties>
</file>